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06" r:id="rId3"/>
    <p:sldId id="307" r:id="rId4"/>
    <p:sldId id="308" r:id="rId5"/>
    <p:sldId id="309" r:id="rId6"/>
    <p:sldId id="310" r:id="rId7"/>
    <p:sldId id="311" r:id="rId8"/>
    <p:sldId id="316" r:id="rId9"/>
    <p:sldId id="320" r:id="rId10"/>
    <p:sldId id="315" r:id="rId11"/>
    <p:sldId id="318" r:id="rId12"/>
    <p:sldId id="319" r:id="rId1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4944" userDrawn="1">
          <p15:clr>
            <a:srgbClr val="A4A3A4"/>
          </p15:clr>
        </p15:guide>
        <p15:guide id="3" pos="1128" userDrawn="1">
          <p15:clr>
            <a:srgbClr val="A4A3A4"/>
          </p15:clr>
        </p15:guide>
        <p15:guide id="4" orient="horz" pos="3600" userDrawn="1">
          <p15:clr>
            <a:srgbClr val="A4A3A4"/>
          </p15:clr>
        </p15:guide>
        <p15:guide id="5" orient="horz" pos="9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rtotojas" initials="V" lastIdx="51" clrIdx="0"/>
  <p:cmAuthor id="2" name="Austėja Tamulaitytė" initials="AT" lastIdx="2" clrIdx="1"/>
  <p:cmAuthor id="3" name="Aušra Kolpakovienė" initials="AK" lastIdx="6" clrIdx="2"/>
  <p:cmAuthor id="4" name="BGI Consulting" initials="a" lastIdx="1" clrIdx="3">
    <p:extLst>
      <p:ext uri="{19B8F6BF-5375-455C-9EA6-DF929625EA0E}">
        <p15:presenceInfo xmlns:p15="http://schemas.microsoft.com/office/powerpoint/2012/main" userId="BGI Consult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A"/>
    <a:srgbClr val="EFEFEF"/>
    <a:srgbClr val="969696"/>
    <a:srgbClr val="CDCED1"/>
    <a:srgbClr val="C8E658"/>
    <a:srgbClr val="FFFFFF"/>
    <a:srgbClr val="2C4058"/>
    <a:srgbClr val="2E40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Šviesus stilius 2 – paryškinimas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0A1B5D5-9B99-4C35-A422-299274C87663}" styleName="Vidutinis stilius 1 – paryškinima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Vidutinis stilius 2 – paryškinima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Vidutinis stilius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Vidutinis stilius 3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Vidutinis stilius 3 – paryškinima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Vidutinis stili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B9631B5-78F2-41C9-869B-9F39066F8104}" styleName="Vidutinis stilius 3 – paryškinima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Vidutinis stilius 4 – paryškinima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Vidutinis stilius 4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929F9F4-4A8F-4326-A1B4-22849713DDAB}" styleName="Tamsus stilius1 – paryškinima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Tamsus stilius1 – paryškinima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Vidutinis stilius 1 – paryškinima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Vidutinis stilius 1 – paryškinima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Vidutinis stilius 4 – paryškinima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Vidutinis stilius 4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27102A9-8310-4765-A935-A1911B00CA55}" styleName="Šviesus stilius 1 – paryškinima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Šviesus stilius 1 – paryškinimas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Šviesus stilius 1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Šviesus stilius 2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Šviesus stilius 2 – paryškinima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Šviesus stilius 2 – paryškinima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FECB4D8-DB02-4DC6-A0A2-4F2EBAE1DC90}" styleName="Vidutinis stilius 1 – paryškinima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Vidutinis stilius 1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87500" autoAdjust="0"/>
  </p:normalViewPr>
  <p:slideViewPr>
    <p:cSldViewPr snapToGrid="0" showGuides="1">
      <p:cViewPr varScale="1">
        <p:scale>
          <a:sx n="69" d="100"/>
          <a:sy n="69" d="100"/>
        </p:scale>
        <p:origin x="1278" y="66"/>
      </p:cViewPr>
      <p:guideLst>
        <p:guide orient="horz" pos="624"/>
        <p:guide pos="4944"/>
        <p:guide pos="1128"/>
        <p:guide orient="horz" pos="3600"/>
        <p:guide orient="horz" pos="9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F3755-DA86-4062-81D2-C7FBEAA25097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2EB4264-3967-4601-BA3C-60C275150991}">
      <dgm:prSet phldrT="[Text]" custT="1"/>
      <dgm:spPr/>
      <dgm:t>
        <a:bodyPr/>
        <a:lstStyle/>
        <a:p>
          <a:r>
            <a:rPr lang="lt-LT" sz="1800" b="0" dirty="0">
              <a:solidFill>
                <a:schemeClr val="tx1"/>
              </a:solidFill>
            </a:rPr>
            <a:t>Biudžeto programų </a:t>
          </a:r>
          <a:r>
            <a:rPr lang="lt-LT" sz="1800" b="1" dirty="0">
              <a:solidFill>
                <a:schemeClr val="tx1"/>
              </a:solidFill>
            </a:rPr>
            <a:t>uždaviniai</a:t>
          </a:r>
          <a:endParaRPr lang="en-US" sz="1800" b="1" dirty="0">
            <a:solidFill>
              <a:schemeClr val="tx1"/>
            </a:solidFill>
          </a:endParaRPr>
        </a:p>
      </dgm:t>
    </dgm:pt>
    <dgm:pt modelId="{4008D590-B50D-4CD8-B928-3241F8B15878}" type="parTrans" cxnId="{E838E621-162E-4264-BBC8-01954C8DC197}">
      <dgm:prSet/>
      <dgm:spPr/>
      <dgm:t>
        <a:bodyPr/>
        <a:lstStyle/>
        <a:p>
          <a:endParaRPr lang="en-US" sz="1600"/>
        </a:p>
      </dgm:t>
    </dgm:pt>
    <dgm:pt modelId="{495837DC-E434-4256-8CC1-8FFB796CF4B8}" type="sibTrans" cxnId="{E838E621-162E-4264-BBC8-01954C8DC197}">
      <dgm:prSet/>
      <dgm:spPr/>
      <dgm:t>
        <a:bodyPr/>
        <a:lstStyle/>
        <a:p>
          <a:endParaRPr lang="en-US" sz="1600"/>
        </a:p>
      </dgm:t>
    </dgm:pt>
    <dgm:pt modelId="{514F1ACF-6ADD-49CC-B2E9-5CF1CE4B9DA3}">
      <dgm:prSet phldrT="[Text]" custT="1"/>
      <dgm:spPr/>
      <dgm:t>
        <a:bodyPr/>
        <a:lstStyle/>
        <a:p>
          <a:r>
            <a:rPr lang="lt-LT" sz="1600" dirty="0"/>
            <a:t>Poveikio rodikliai</a:t>
          </a:r>
          <a:endParaRPr lang="en-US" sz="1600" dirty="0"/>
        </a:p>
      </dgm:t>
    </dgm:pt>
    <dgm:pt modelId="{DA6FFD2D-FAD2-4206-92AC-66BC4B99AA27}" type="parTrans" cxnId="{C41C4BAF-5F6E-4BD3-A706-AB5E0078D21C}">
      <dgm:prSet/>
      <dgm:spPr/>
      <dgm:t>
        <a:bodyPr/>
        <a:lstStyle/>
        <a:p>
          <a:endParaRPr lang="en-US" sz="1600"/>
        </a:p>
      </dgm:t>
    </dgm:pt>
    <dgm:pt modelId="{B9D0D51E-8B9A-40EB-9C36-ECE0759B97FB}" type="sibTrans" cxnId="{C41C4BAF-5F6E-4BD3-A706-AB5E0078D21C}">
      <dgm:prSet/>
      <dgm:spPr/>
      <dgm:t>
        <a:bodyPr/>
        <a:lstStyle/>
        <a:p>
          <a:endParaRPr lang="en-US" sz="1600"/>
        </a:p>
      </dgm:t>
    </dgm:pt>
    <dgm:pt modelId="{6CA0C225-5B40-4FC3-BDD0-4F67883791E2}">
      <dgm:prSet phldrT="[Text]" custT="1"/>
      <dgm:spPr/>
      <dgm:t>
        <a:bodyPr/>
        <a:lstStyle/>
        <a:p>
          <a:r>
            <a:rPr lang="lt-LT" sz="1600" dirty="0"/>
            <a:t>Rezultato rodikliai</a:t>
          </a:r>
          <a:endParaRPr lang="en-US" sz="1600" dirty="0"/>
        </a:p>
      </dgm:t>
    </dgm:pt>
    <dgm:pt modelId="{6E644849-FB46-4B51-AC9A-E547B5E20B2B}" type="parTrans" cxnId="{00A329FF-7F6F-4529-A2A5-763C940B0300}">
      <dgm:prSet/>
      <dgm:spPr/>
      <dgm:t>
        <a:bodyPr/>
        <a:lstStyle/>
        <a:p>
          <a:endParaRPr lang="en-US" sz="1600"/>
        </a:p>
      </dgm:t>
    </dgm:pt>
    <dgm:pt modelId="{B725763B-D01E-4049-95A4-8D4B0E23C388}" type="sibTrans" cxnId="{00A329FF-7F6F-4529-A2A5-763C940B0300}">
      <dgm:prSet/>
      <dgm:spPr/>
      <dgm:t>
        <a:bodyPr/>
        <a:lstStyle/>
        <a:p>
          <a:endParaRPr lang="en-US" sz="1600"/>
        </a:p>
      </dgm:t>
    </dgm:pt>
    <dgm:pt modelId="{EA069284-25A1-40DC-8C3F-008D092497E7}">
      <dgm:prSet phldrT="[Text]" custT="1"/>
      <dgm:spPr/>
      <dgm:t>
        <a:bodyPr/>
        <a:lstStyle/>
        <a:p>
          <a:r>
            <a:rPr lang="lt-LT" sz="1800" b="0" dirty="0">
              <a:solidFill>
                <a:schemeClr val="tx1"/>
              </a:solidFill>
            </a:rPr>
            <a:t>Biudžeto programų </a:t>
          </a:r>
          <a:r>
            <a:rPr lang="lt-LT" sz="1800" b="1" dirty="0">
              <a:solidFill>
                <a:schemeClr val="tx1"/>
              </a:solidFill>
            </a:rPr>
            <a:t>priemonės</a:t>
          </a:r>
          <a:endParaRPr lang="en-US" sz="1800" b="1" dirty="0">
            <a:solidFill>
              <a:schemeClr val="tx1"/>
            </a:solidFill>
          </a:endParaRPr>
        </a:p>
      </dgm:t>
    </dgm:pt>
    <dgm:pt modelId="{8F8D5F1C-4576-4C42-B494-B657506BCF2E}" type="parTrans" cxnId="{2D7C3878-5996-47FF-90EE-F3024F1B7C9B}">
      <dgm:prSet/>
      <dgm:spPr/>
      <dgm:t>
        <a:bodyPr/>
        <a:lstStyle/>
        <a:p>
          <a:endParaRPr lang="en-US" sz="1600"/>
        </a:p>
      </dgm:t>
    </dgm:pt>
    <dgm:pt modelId="{41B745E8-9C2F-4506-BD4D-039D3AAB519E}" type="sibTrans" cxnId="{2D7C3878-5996-47FF-90EE-F3024F1B7C9B}">
      <dgm:prSet/>
      <dgm:spPr/>
      <dgm:t>
        <a:bodyPr/>
        <a:lstStyle/>
        <a:p>
          <a:endParaRPr lang="en-US" sz="1600"/>
        </a:p>
      </dgm:t>
    </dgm:pt>
    <dgm:pt modelId="{59AE7C12-E6D2-47A2-B84B-F9ECCEDF3452}">
      <dgm:prSet phldrT="[Text]" custT="1"/>
      <dgm:spPr/>
      <dgm:t>
        <a:bodyPr/>
        <a:lstStyle/>
        <a:p>
          <a:r>
            <a:rPr lang="lt-LT" sz="1600" dirty="0"/>
            <a:t>Rezultato rodikliai</a:t>
          </a:r>
          <a:endParaRPr lang="en-US" sz="1600" dirty="0"/>
        </a:p>
      </dgm:t>
    </dgm:pt>
    <dgm:pt modelId="{65815EDA-360C-45AB-ABD7-7C6C3EF49D77}" type="parTrans" cxnId="{2C45E7DB-D860-4B24-BA1F-B2D4A509E455}">
      <dgm:prSet/>
      <dgm:spPr/>
      <dgm:t>
        <a:bodyPr/>
        <a:lstStyle/>
        <a:p>
          <a:endParaRPr lang="en-US" sz="1600"/>
        </a:p>
      </dgm:t>
    </dgm:pt>
    <dgm:pt modelId="{E13D6FB9-D260-4704-BE99-2309D3F15F74}" type="sibTrans" cxnId="{2C45E7DB-D860-4B24-BA1F-B2D4A509E455}">
      <dgm:prSet/>
      <dgm:spPr/>
      <dgm:t>
        <a:bodyPr/>
        <a:lstStyle/>
        <a:p>
          <a:endParaRPr lang="en-US" sz="1600"/>
        </a:p>
      </dgm:t>
    </dgm:pt>
    <dgm:pt modelId="{1BA83AB2-5836-4EAD-B751-025E782CA514}">
      <dgm:prSet phldrT="[Text]" custT="1"/>
      <dgm:spPr/>
      <dgm:t>
        <a:bodyPr/>
        <a:lstStyle/>
        <a:p>
          <a:r>
            <a:rPr lang="lt-LT" sz="1600" dirty="0"/>
            <a:t>Veiklos efektyvumo rodikliai</a:t>
          </a:r>
          <a:endParaRPr lang="en-US" sz="1600" dirty="0"/>
        </a:p>
      </dgm:t>
    </dgm:pt>
    <dgm:pt modelId="{1AE588A2-89EE-4144-8C11-676F217BCED2}" type="parTrans" cxnId="{4C616271-5DFF-49CC-BCC6-476537C70687}">
      <dgm:prSet/>
      <dgm:spPr/>
      <dgm:t>
        <a:bodyPr/>
        <a:lstStyle/>
        <a:p>
          <a:endParaRPr lang="en-US" sz="1600"/>
        </a:p>
      </dgm:t>
    </dgm:pt>
    <dgm:pt modelId="{20554693-0E65-4EA1-9BF8-7AFBB7B02E1D}" type="sibTrans" cxnId="{4C616271-5DFF-49CC-BCC6-476537C70687}">
      <dgm:prSet/>
      <dgm:spPr/>
      <dgm:t>
        <a:bodyPr/>
        <a:lstStyle/>
        <a:p>
          <a:endParaRPr lang="en-US" sz="1600"/>
        </a:p>
      </dgm:t>
    </dgm:pt>
    <dgm:pt modelId="{4496ECC8-61E4-41AF-91CC-4CDD49626A8A}">
      <dgm:prSet phldrT="[Text]" custT="1"/>
      <dgm:spPr/>
      <dgm:t>
        <a:bodyPr/>
        <a:lstStyle/>
        <a:p>
          <a:r>
            <a:rPr lang="lt-LT" sz="1800" b="0" dirty="0">
              <a:solidFill>
                <a:schemeClr val="tx1"/>
              </a:solidFill>
            </a:rPr>
            <a:t>Priemones įgyvendinantys </a:t>
          </a:r>
          <a:r>
            <a:rPr lang="lt-LT" sz="1800" b="1" dirty="0">
              <a:solidFill>
                <a:schemeClr val="tx1"/>
              </a:solidFill>
            </a:rPr>
            <a:t>projektai</a:t>
          </a:r>
          <a:endParaRPr lang="en-US" sz="1800" b="1" dirty="0">
            <a:solidFill>
              <a:schemeClr val="tx1"/>
            </a:solidFill>
          </a:endParaRPr>
        </a:p>
      </dgm:t>
    </dgm:pt>
    <dgm:pt modelId="{6159C3BA-594A-4B98-98D5-08C2E2BE1896}" type="parTrans" cxnId="{AE71527B-DA9D-47B5-B19A-FDE5C3077170}">
      <dgm:prSet/>
      <dgm:spPr/>
      <dgm:t>
        <a:bodyPr/>
        <a:lstStyle/>
        <a:p>
          <a:endParaRPr lang="en-US" sz="1600"/>
        </a:p>
      </dgm:t>
    </dgm:pt>
    <dgm:pt modelId="{BDDC0FE9-1A34-4C9D-8581-4CA66702D7F2}" type="sibTrans" cxnId="{AE71527B-DA9D-47B5-B19A-FDE5C3077170}">
      <dgm:prSet/>
      <dgm:spPr/>
      <dgm:t>
        <a:bodyPr/>
        <a:lstStyle/>
        <a:p>
          <a:endParaRPr lang="en-US" sz="1600"/>
        </a:p>
      </dgm:t>
    </dgm:pt>
    <dgm:pt modelId="{06AEE756-D76B-4A39-A687-931B37CFF542}">
      <dgm:prSet phldrT="[Text]" custT="1"/>
      <dgm:spPr/>
      <dgm:t>
        <a:bodyPr/>
        <a:lstStyle/>
        <a:p>
          <a:r>
            <a:rPr lang="lt-LT" sz="1600" dirty="0"/>
            <a:t>Produkto rodikliai</a:t>
          </a:r>
          <a:endParaRPr lang="en-US" sz="1600" dirty="0"/>
        </a:p>
      </dgm:t>
    </dgm:pt>
    <dgm:pt modelId="{8A540BB5-DBC0-43A9-B57F-77029E8CAF57}" type="parTrans" cxnId="{CB030A61-A8A0-454B-9B24-97AE4BF53DD9}">
      <dgm:prSet/>
      <dgm:spPr/>
      <dgm:t>
        <a:bodyPr/>
        <a:lstStyle/>
        <a:p>
          <a:endParaRPr lang="en-US" sz="1600"/>
        </a:p>
      </dgm:t>
    </dgm:pt>
    <dgm:pt modelId="{B6B25EF1-314F-47D6-94B5-271BBA3D6925}" type="sibTrans" cxnId="{CB030A61-A8A0-454B-9B24-97AE4BF53DD9}">
      <dgm:prSet/>
      <dgm:spPr/>
      <dgm:t>
        <a:bodyPr/>
        <a:lstStyle/>
        <a:p>
          <a:endParaRPr lang="en-US" sz="1600"/>
        </a:p>
      </dgm:t>
    </dgm:pt>
    <dgm:pt modelId="{46FCE397-9D6A-4508-B0EA-4B0A84941538}" type="pres">
      <dgm:prSet presAssocID="{0F0F3755-DA86-4062-81D2-C7FBEAA25097}" presName="Name0" presStyleCnt="0">
        <dgm:presLayoutVars>
          <dgm:dir/>
          <dgm:animLvl val="lvl"/>
          <dgm:resizeHandles val="exact"/>
        </dgm:presLayoutVars>
      </dgm:prSet>
      <dgm:spPr/>
    </dgm:pt>
    <dgm:pt modelId="{BAFDEDA8-4598-44C3-B875-1D0258377155}" type="pres">
      <dgm:prSet presAssocID="{22EB4264-3967-4601-BA3C-60C275150991}" presName="linNode" presStyleCnt="0"/>
      <dgm:spPr/>
    </dgm:pt>
    <dgm:pt modelId="{31A5A23C-12D0-430E-BA9A-AE03DFA81118}" type="pres">
      <dgm:prSet presAssocID="{22EB4264-3967-4601-BA3C-60C275150991}" presName="parentText" presStyleLbl="node1" presStyleIdx="0" presStyleCnt="3" custScaleX="125145">
        <dgm:presLayoutVars>
          <dgm:chMax val="1"/>
          <dgm:bulletEnabled val="1"/>
        </dgm:presLayoutVars>
      </dgm:prSet>
      <dgm:spPr/>
    </dgm:pt>
    <dgm:pt modelId="{CE04F287-0D2B-46E6-9624-35A08FC10E84}" type="pres">
      <dgm:prSet presAssocID="{22EB4264-3967-4601-BA3C-60C275150991}" presName="descendantText" presStyleLbl="alignAccFollowNode1" presStyleIdx="0" presStyleCnt="3" custScaleX="102735" custLinFactNeighborX="19571" custLinFactNeighborY="0">
        <dgm:presLayoutVars>
          <dgm:bulletEnabled val="1"/>
        </dgm:presLayoutVars>
      </dgm:prSet>
      <dgm:spPr/>
    </dgm:pt>
    <dgm:pt modelId="{55BF0292-A264-408E-84E6-540AF270BE63}" type="pres">
      <dgm:prSet presAssocID="{495837DC-E434-4256-8CC1-8FFB796CF4B8}" presName="sp" presStyleCnt="0"/>
      <dgm:spPr/>
    </dgm:pt>
    <dgm:pt modelId="{F12B8D54-2CF0-4EFA-86DA-CB4B799B2E53}" type="pres">
      <dgm:prSet presAssocID="{EA069284-25A1-40DC-8C3F-008D092497E7}" presName="linNode" presStyleCnt="0"/>
      <dgm:spPr/>
    </dgm:pt>
    <dgm:pt modelId="{A5FC0EB6-C323-44A8-8ED6-7BF9CEC7CEFD}" type="pres">
      <dgm:prSet presAssocID="{EA069284-25A1-40DC-8C3F-008D092497E7}" presName="parentText" presStyleLbl="node1" presStyleIdx="1" presStyleCnt="3" custScaleX="120576">
        <dgm:presLayoutVars>
          <dgm:chMax val="1"/>
          <dgm:bulletEnabled val="1"/>
        </dgm:presLayoutVars>
      </dgm:prSet>
      <dgm:spPr/>
    </dgm:pt>
    <dgm:pt modelId="{D094FAF9-47F3-4278-A753-B2802BC00FE5}" type="pres">
      <dgm:prSet presAssocID="{EA069284-25A1-40DC-8C3F-008D092497E7}" presName="descendantText" presStyleLbl="alignAccFollowNode1" presStyleIdx="1" presStyleCnt="3">
        <dgm:presLayoutVars>
          <dgm:bulletEnabled val="1"/>
        </dgm:presLayoutVars>
      </dgm:prSet>
      <dgm:spPr/>
    </dgm:pt>
    <dgm:pt modelId="{F226FBF1-89AA-4DCB-8173-B42C9ACFC70C}" type="pres">
      <dgm:prSet presAssocID="{41B745E8-9C2F-4506-BD4D-039D3AAB519E}" presName="sp" presStyleCnt="0"/>
      <dgm:spPr/>
    </dgm:pt>
    <dgm:pt modelId="{7A4AE950-F819-4D27-B245-EAAD6D621F92}" type="pres">
      <dgm:prSet presAssocID="{4496ECC8-61E4-41AF-91CC-4CDD49626A8A}" presName="linNode" presStyleCnt="0"/>
      <dgm:spPr/>
    </dgm:pt>
    <dgm:pt modelId="{31618893-3D73-4AB7-9882-DF8B0406429C}" type="pres">
      <dgm:prSet presAssocID="{4496ECC8-61E4-41AF-91CC-4CDD49626A8A}" presName="parentText" presStyleLbl="node1" presStyleIdx="2" presStyleCnt="3" custScaleX="120837">
        <dgm:presLayoutVars>
          <dgm:chMax val="1"/>
          <dgm:bulletEnabled val="1"/>
        </dgm:presLayoutVars>
      </dgm:prSet>
      <dgm:spPr/>
    </dgm:pt>
    <dgm:pt modelId="{8C064CE2-681D-4D14-BC6F-6E1BCB9F7F33}" type="pres">
      <dgm:prSet presAssocID="{4496ECC8-61E4-41AF-91CC-4CDD49626A8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7AC020A-25E9-4529-8698-A369B3A0FB9E}" type="presOf" srcId="{06AEE756-D76B-4A39-A687-931B37CFF542}" destId="{8C064CE2-681D-4D14-BC6F-6E1BCB9F7F33}" srcOrd="0" destOrd="0" presId="urn:microsoft.com/office/officeart/2005/8/layout/vList5"/>
    <dgm:cxn modelId="{A30FCB12-551A-49A2-B311-CA4BFE6D9D8B}" type="presOf" srcId="{6CA0C225-5B40-4FC3-BDD0-4F67883791E2}" destId="{CE04F287-0D2B-46E6-9624-35A08FC10E84}" srcOrd="0" destOrd="1" presId="urn:microsoft.com/office/officeart/2005/8/layout/vList5"/>
    <dgm:cxn modelId="{E838E621-162E-4264-BBC8-01954C8DC197}" srcId="{0F0F3755-DA86-4062-81D2-C7FBEAA25097}" destId="{22EB4264-3967-4601-BA3C-60C275150991}" srcOrd="0" destOrd="0" parTransId="{4008D590-B50D-4CD8-B928-3241F8B15878}" sibTransId="{495837DC-E434-4256-8CC1-8FFB796CF4B8}"/>
    <dgm:cxn modelId="{197B4323-F6E9-49B0-A52F-A2177D1DBCCD}" type="presOf" srcId="{4496ECC8-61E4-41AF-91CC-4CDD49626A8A}" destId="{31618893-3D73-4AB7-9882-DF8B0406429C}" srcOrd="0" destOrd="0" presId="urn:microsoft.com/office/officeart/2005/8/layout/vList5"/>
    <dgm:cxn modelId="{CB030A61-A8A0-454B-9B24-97AE4BF53DD9}" srcId="{4496ECC8-61E4-41AF-91CC-4CDD49626A8A}" destId="{06AEE756-D76B-4A39-A687-931B37CFF542}" srcOrd="0" destOrd="0" parTransId="{8A540BB5-DBC0-43A9-B57F-77029E8CAF57}" sibTransId="{B6B25EF1-314F-47D6-94B5-271BBA3D6925}"/>
    <dgm:cxn modelId="{662BB648-4FE6-4503-BDAF-F6C36374D943}" type="presOf" srcId="{0F0F3755-DA86-4062-81D2-C7FBEAA25097}" destId="{46FCE397-9D6A-4508-B0EA-4B0A84941538}" srcOrd="0" destOrd="0" presId="urn:microsoft.com/office/officeart/2005/8/layout/vList5"/>
    <dgm:cxn modelId="{3708CC69-9C20-4517-9C7D-F92E29BFF932}" type="presOf" srcId="{1BA83AB2-5836-4EAD-B751-025E782CA514}" destId="{D094FAF9-47F3-4278-A753-B2802BC00FE5}" srcOrd="0" destOrd="1" presId="urn:microsoft.com/office/officeart/2005/8/layout/vList5"/>
    <dgm:cxn modelId="{4C616271-5DFF-49CC-BCC6-476537C70687}" srcId="{EA069284-25A1-40DC-8C3F-008D092497E7}" destId="{1BA83AB2-5836-4EAD-B751-025E782CA514}" srcOrd="1" destOrd="0" parTransId="{1AE588A2-89EE-4144-8C11-676F217BCED2}" sibTransId="{20554693-0E65-4EA1-9BF8-7AFBB7B02E1D}"/>
    <dgm:cxn modelId="{2D7C3878-5996-47FF-90EE-F3024F1B7C9B}" srcId="{0F0F3755-DA86-4062-81D2-C7FBEAA25097}" destId="{EA069284-25A1-40DC-8C3F-008D092497E7}" srcOrd="1" destOrd="0" parTransId="{8F8D5F1C-4576-4C42-B494-B657506BCF2E}" sibTransId="{41B745E8-9C2F-4506-BD4D-039D3AAB519E}"/>
    <dgm:cxn modelId="{AE71527B-DA9D-47B5-B19A-FDE5C3077170}" srcId="{0F0F3755-DA86-4062-81D2-C7FBEAA25097}" destId="{4496ECC8-61E4-41AF-91CC-4CDD49626A8A}" srcOrd="2" destOrd="0" parTransId="{6159C3BA-594A-4B98-98D5-08C2E2BE1896}" sibTransId="{BDDC0FE9-1A34-4C9D-8581-4CA66702D7F2}"/>
    <dgm:cxn modelId="{B8C4FA9D-A2BE-4A68-BE2B-D19339E2E55F}" type="presOf" srcId="{EA069284-25A1-40DC-8C3F-008D092497E7}" destId="{A5FC0EB6-C323-44A8-8ED6-7BF9CEC7CEFD}" srcOrd="0" destOrd="0" presId="urn:microsoft.com/office/officeart/2005/8/layout/vList5"/>
    <dgm:cxn modelId="{1482F6A0-29AF-4018-A2C1-04B1EDDF79E9}" type="presOf" srcId="{514F1ACF-6ADD-49CC-B2E9-5CF1CE4B9DA3}" destId="{CE04F287-0D2B-46E6-9624-35A08FC10E84}" srcOrd="0" destOrd="0" presId="urn:microsoft.com/office/officeart/2005/8/layout/vList5"/>
    <dgm:cxn modelId="{33AAC5A2-1A29-498D-88CD-E712EE7D5E49}" type="presOf" srcId="{59AE7C12-E6D2-47A2-B84B-F9ECCEDF3452}" destId="{D094FAF9-47F3-4278-A753-B2802BC00FE5}" srcOrd="0" destOrd="0" presId="urn:microsoft.com/office/officeart/2005/8/layout/vList5"/>
    <dgm:cxn modelId="{C41C4BAF-5F6E-4BD3-A706-AB5E0078D21C}" srcId="{22EB4264-3967-4601-BA3C-60C275150991}" destId="{514F1ACF-6ADD-49CC-B2E9-5CF1CE4B9DA3}" srcOrd="0" destOrd="0" parTransId="{DA6FFD2D-FAD2-4206-92AC-66BC4B99AA27}" sibTransId="{B9D0D51E-8B9A-40EB-9C36-ECE0759B97FB}"/>
    <dgm:cxn modelId="{3A7A1DDB-8294-46F2-86B5-71701A3A4DAB}" type="presOf" srcId="{22EB4264-3967-4601-BA3C-60C275150991}" destId="{31A5A23C-12D0-430E-BA9A-AE03DFA81118}" srcOrd="0" destOrd="0" presId="urn:microsoft.com/office/officeart/2005/8/layout/vList5"/>
    <dgm:cxn modelId="{2C45E7DB-D860-4B24-BA1F-B2D4A509E455}" srcId="{EA069284-25A1-40DC-8C3F-008D092497E7}" destId="{59AE7C12-E6D2-47A2-B84B-F9ECCEDF3452}" srcOrd="0" destOrd="0" parTransId="{65815EDA-360C-45AB-ABD7-7C6C3EF49D77}" sibTransId="{E13D6FB9-D260-4704-BE99-2309D3F15F74}"/>
    <dgm:cxn modelId="{00A329FF-7F6F-4529-A2A5-763C940B0300}" srcId="{22EB4264-3967-4601-BA3C-60C275150991}" destId="{6CA0C225-5B40-4FC3-BDD0-4F67883791E2}" srcOrd="1" destOrd="0" parTransId="{6E644849-FB46-4B51-AC9A-E547B5E20B2B}" sibTransId="{B725763B-D01E-4049-95A4-8D4B0E23C388}"/>
    <dgm:cxn modelId="{1DDBE28C-3986-48A8-8A5B-58214FBD7EEF}" type="presParOf" srcId="{46FCE397-9D6A-4508-B0EA-4B0A84941538}" destId="{BAFDEDA8-4598-44C3-B875-1D0258377155}" srcOrd="0" destOrd="0" presId="urn:microsoft.com/office/officeart/2005/8/layout/vList5"/>
    <dgm:cxn modelId="{A8086427-AD04-4A6F-B177-1824AED96521}" type="presParOf" srcId="{BAFDEDA8-4598-44C3-B875-1D0258377155}" destId="{31A5A23C-12D0-430E-BA9A-AE03DFA81118}" srcOrd="0" destOrd="0" presId="urn:microsoft.com/office/officeart/2005/8/layout/vList5"/>
    <dgm:cxn modelId="{7DD56CF1-0B05-468A-AF26-0DB052B1B3D2}" type="presParOf" srcId="{BAFDEDA8-4598-44C3-B875-1D0258377155}" destId="{CE04F287-0D2B-46E6-9624-35A08FC10E84}" srcOrd="1" destOrd="0" presId="urn:microsoft.com/office/officeart/2005/8/layout/vList5"/>
    <dgm:cxn modelId="{92F04BA6-A166-4397-BF9C-229D5E248FB3}" type="presParOf" srcId="{46FCE397-9D6A-4508-B0EA-4B0A84941538}" destId="{55BF0292-A264-408E-84E6-540AF270BE63}" srcOrd="1" destOrd="0" presId="urn:microsoft.com/office/officeart/2005/8/layout/vList5"/>
    <dgm:cxn modelId="{7A27FB69-635A-4342-914F-F81DD6CEF41E}" type="presParOf" srcId="{46FCE397-9D6A-4508-B0EA-4B0A84941538}" destId="{F12B8D54-2CF0-4EFA-86DA-CB4B799B2E53}" srcOrd="2" destOrd="0" presId="urn:microsoft.com/office/officeart/2005/8/layout/vList5"/>
    <dgm:cxn modelId="{2CE5908F-2348-4104-A245-D845B66EDD04}" type="presParOf" srcId="{F12B8D54-2CF0-4EFA-86DA-CB4B799B2E53}" destId="{A5FC0EB6-C323-44A8-8ED6-7BF9CEC7CEFD}" srcOrd="0" destOrd="0" presId="urn:microsoft.com/office/officeart/2005/8/layout/vList5"/>
    <dgm:cxn modelId="{E2E8006E-59A9-461E-86DE-926302BBEEAA}" type="presParOf" srcId="{F12B8D54-2CF0-4EFA-86DA-CB4B799B2E53}" destId="{D094FAF9-47F3-4278-A753-B2802BC00FE5}" srcOrd="1" destOrd="0" presId="urn:microsoft.com/office/officeart/2005/8/layout/vList5"/>
    <dgm:cxn modelId="{CEDA338A-D8EC-4DEE-8C4F-55FB04CA1C6B}" type="presParOf" srcId="{46FCE397-9D6A-4508-B0EA-4B0A84941538}" destId="{F226FBF1-89AA-4DCB-8173-B42C9ACFC70C}" srcOrd="3" destOrd="0" presId="urn:microsoft.com/office/officeart/2005/8/layout/vList5"/>
    <dgm:cxn modelId="{6DA644B4-ED9E-498F-84C0-3F31BAF11F31}" type="presParOf" srcId="{46FCE397-9D6A-4508-B0EA-4B0A84941538}" destId="{7A4AE950-F819-4D27-B245-EAAD6D621F92}" srcOrd="4" destOrd="0" presId="urn:microsoft.com/office/officeart/2005/8/layout/vList5"/>
    <dgm:cxn modelId="{980FA4EF-47DA-483A-9B95-B2C4A79D5F66}" type="presParOf" srcId="{7A4AE950-F819-4D27-B245-EAAD6D621F92}" destId="{31618893-3D73-4AB7-9882-DF8B0406429C}" srcOrd="0" destOrd="0" presId="urn:microsoft.com/office/officeart/2005/8/layout/vList5"/>
    <dgm:cxn modelId="{D6F84E0C-5DA6-4D5A-A5AC-8524C1A30BA8}" type="presParOf" srcId="{7A4AE950-F819-4D27-B245-EAAD6D621F92}" destId="{8C064CE2-681D-4D14-BC6F-6E1BCB9F7F3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04F287-0D2B-46E6-9624-35A08FC10E84}">
      <dsp:nvSpPr>
        <dsp:cNvPr id="0" name=""/>
        <dsp:cNvSpPr/>
      </dsp:nvSpPr>
      <dsp:spPr>
        <a:xfrm rot="5400000">
          <a:off x="5512197" y="-2095100"/>
          <a:ext cx="552228" cy="488257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 dirty="0"/>
            <a:t>Poveikio rodikliai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 dirty="0"/>
            <a:t>Rezultato rodikliai</a:t>
          </a:r>
          <a:endParaRPr lang="en-US" sz="1600" kern="1200" dirty="0"/>
        </a:p>
      </dsp:txBody>
      <dsp:txXfrm rot="-5400000">
        <a:off x="3347023" y="97032"/>
        <a:ext cx="4855619" cy="498312"/>
      </dsp:txXfrm>
    </dsp:sp>
    <dsp:sp modelId="{31A5A23C-12D0-430E-BA9A-AE03DFA81118}">
      <dsp:nvSpPr>
        <dsp:cNvPr id="0" name=""/>
        <dsp:cNvSpPr/>
      </dsp:nvSpPr>
      <dsp:spPr>
        <a:xfrm>
          <a:off x="739" y="1045"/>
          <a:ext cx="3345543" cy="6902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0" kern="1200" dirty="0">
              <a:solidFill>
                <a:schemeClr val="tx1"/>
              </a:solidFill>
            </a:rPr>
            <a:t>Biudžeto programų </a:t>
          </a:r>
          <a:r>
            <a:rPr lang="lt-LT" sz="1800" b="1" kern="1200" dirty="0">
              <a:solidFill>
                <a:schemeClr val="tx1"/>
              </a:solidFill>
            </a:rPr>
            <a:t>uždaviniai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4436" y="34742"/>
        <a:ext cx="3278149" cy="622891"/>
      </dsp:txXfrm>
    </dsp:sp>
    <dsp:sp modelId="{D094FAF9-47F3-4278-A753-B2802BC00FE5}">
      <dsp:nvSpPr>
        <dsp:cNvPr id="0" name=""/>
        <dsp:cNvSpPr/>
      </dsp:nvSpPr>
      <dsp:spPr>
        <a:xfrm rot="5400000">
          <a:off x="5500069" y="-1379889"/>
          <a:ext cx="552228" cy="490175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 dirty="0"/>
            <a:t>Rezultato rodikliai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 dirty="0"/>
            <a:t>Veiklos efektyvumo rodikliai</a:t>
          </a:r>
          <a:endParaRPr lang="en-US" sz="1600" kern="1200" dirty="0"/>
        </a:p>
      </dsp:txBody>
      <dsp:txXfrm rot="-5400000">
        <a:off x="3325306" y="821832"/>
        <a:ext cx="4874797" cy="498312"/>
      </dsp:txXfrm>
    </dsp:sp>
    <dsp:sp modelId="{A5FC0EB6-C323-44A8-8ED6-7BF9CEC7CEFD}">
      <dsp:nvSpPr>
        <dsp:cNvPr id="0" name=""/>
        <dsp:cNvSpPr/>
      </dsp:nvSpPr>
      <dsp:spPr>
        <a:xfrm>
          <a:off x="739" y="725845"/>
          <a:ext cx="3324566" cy="6902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0" kern="1200" dirty="0">
              <a:solidFill>
                <a:schemeClr val="tx1"/>
              </a:solidFill>
            </a:rPr>
            <a:t>Biudžeto programų </a:t>
          </a:r>
          <a:r>
            <a:rPr lang="lt-LT" sz="1800" b="1" kern="1200" dirty="0">
              <a:solidFill>
                <a:schemeClr val="tx1"/>
              </a:solidFill>
            </a:rPr>
            <a:t>priemonės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4436" y="759542"/>
        <a:ext cx="3257172" cy="622891"/>
      </dsp:txXfrm>
    </dsp:sp>
    <dsp:sp modelId="{8C064CE2-681D-4D14-BC6F-6E1BCB9F7F33}">
      <dsp:nvSpPr>
        <dsp:cNvPr id="0" name=""/>
        <dsp:cNvSpPr/>
      </dsp:nvSpPr>
      <dsp:spPr>
        <a:xfrm rot="5400000">
          <a:off x="5501198" y="-652518"/>
          <a:ext cx="552228" cy="489661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t-LT" sz="1600" kern="1200" dirty="0"/>
            <a:t>Produkto rodikliai</a:t>
          </a:r>
          <a:endParaRPr lang="en-US" sz="1600" kern="1200" dirty="0"/>
        </a:p>
      </dsp:txBody>
      <dsp:txXfrm rot="-5400000">
        <a:off x="3329006" y="1546632"/>
        <a:ext cx="4869654" cy="498312"/>
      </dsp:txXfrm>
    </dsp:sp>
    <dsp:sp modelId="{31618893-3D73-4AB7-9882-DF8B0406429C}">
      <dsp:nvSpPr>
        <dsp:cNvPr id="0" name=""/>
        <dsp:cNvSpPr/>
      </dsp:nvSpPr>
      <dsp:spPr>
        <a:xfrm>
          <a:off x="739" y="1450644"/>
          <a:ext cx="3328266" cy="6902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800" b="0" kern="1200" dirty="0">
              <a:solidFill>
                <a:schemeClr val="tx1"/>
              </a:solidFill>
            </a:rPr>
            <a:t>Priemones įgyvendinantys </a:t>
          </a:r>
          <a:r>
            <a:rPr lang="lt-LT" sz="1800" b="1" kern="1200" dirty="0">
              <a:solidFill>
                <a:schemeClr val="tx1"/>
              </a:solidFill>
            </a:rPr>
            <a:t>projektai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4436" y="1484341"/>
        <a:ext cx="3260872" cy="622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E355D-DB5A-441D-A971-A9B024778092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4570E-6E25-4D36-99D1-65B6C34E58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97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2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7357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11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735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12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233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3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84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4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16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5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710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6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8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7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096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8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92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9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434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dirty="0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22A0378-83D2-49D4-AADC-2DE152A867FA}" type="slidenum">
              <a:rPr lang="lt-LT" sz="1200">
                <a:latin typeface="Arial" charset="0"/>
              </a:rPr>
              <a:pPr algn="r"/>
              <a:t>10</a:t>
            </a:fld>
            <a:endParaRPr lang="lt-LT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529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0778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8782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1890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6759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1820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6574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9099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081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156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5804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436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CAD2-C131-472B-A770-CE38E4B5E40F}" type="datetimeFigureOut">
              <a:rPr lang="lt-LT" smtClean="0"/>
              <a:t>2021-02-11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0A9AD-D832-4501-8D01-33305524F2A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982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ačiakampis 6"/>
          <p:cNvSpPr/>
          <p:nvPr/>
        </p:nvSpPr>
        <p:spPr>
          <a:xfrm>
            <a:off x="0" y="1331843"/>
            <a:ext cx="9144000" cy="360790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697720" y="2291519"/>
            <a:ext cx="7240038" cy="2573491"/>
          </a:xfrm>
          <a:solidFill>
            <a:srgbClr val="2C4058"/>
          </a:solidFill>
        </p:spPr>
        <p:txBody>
          <a:bodyPr anchor="t">
            <a:noAutofit/>
          </a:bodyPr>
          <a:lstStyle/>
          <a:p>
            <a:pPr algn="r">
              <a:lnSpc>
                <a:spcPct val="114000"/>
              </a:lnSpc>
            </a:pPr>
            <a:r>
              <a:rPr lang="lt-LT" sz="2800" dirty="0">
                <a:solidFill>
                  <a:schemeClr val="bg1"/>
                </a:solidFill>
                <a:latin typeface="Trebuchet MS" panose="020B0603020202020204" pitchFamily="34" charset="0"/>
              </a:rPr>
              <a:t>Strateginių veiklos planų, vadovaujantis naująja Strateginio valdymo metodika, rengimo mokymai</a:t>
            </a:r>
          </a:p>
        </p:txBody>
      </p:sp>
      <p:sp>
        <p:nvSpPr>
          <p:cNvPr id="8" name="Stačiakampis 7"/>
          <p:cNvSpPr/>
          <p:nvPr/>
        </p:nvSpPr>
        <p:spPr>
          <a:xfrm>
            <a:off x="8282940" y="5277679"/>
            <a:ext cx="861060" cy="431800"/>
          </a:xfrm>
          <a:prstGeom prst="rect">
            <a:avLst/>
          </a:prstGeom>
          <a:solidFill>
            <a:srgbClr val="D2232A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10" name="Stačiakampis 9"/>
          <p:cNvSpPr/>
          <p:nvPr/>
        </p:nvSpPr>
        <p:spPr>
          <a:xfrm>
            <a:off x="-1" y="1566310"/>
            <a:ext cx="1697721" cy="431800"/>
          </a:xfrm>
          <a:prstGeom prst="rect">
            <a:avLst/>
          </a:prstGeom>
          <a:solidFill>
            <a:srgbClr val="D2232A"/>
          </a:soli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lt-LT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M. </a:t>
            </a:r>
            <a:r>
              <a:rPr lang="lt-LT" sz="1000" kern="0" noProof="0" dirty="0">
                <a:solidFill>
                  <a:sysClr val="window" lastClr="FFFFFF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VASARIO 12</a:t>
            </a:r>
            <a:r>
              <a:rPr kumimoji="0" lang="lt-LT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t-LT" sz="1000" b="0" i="0" u="none" strike="noStrike" kern="0" cap="none" spc="0" normalizeH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kumimoji="0" lang="lt-LT" sz="10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lt-LT" sz="10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mbria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aveikslėlis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66" y="375603"/>
            <a:ext cx="2305866" cy="607840"/>
          </a:xfrm>
          <a:prstGeom prst="rect">
            <a:avLst/>
          </a:prstGeom>
        </p:spPr>
      </p:pic>
      <p:sp>
        <p:nvSpPr>
          <p:cNvPr id="12" name="Stačiakampis 11"/>
          <p:cNvSpPr/>
          <p:nvPr/>
        </p:nvSpPr>
        <p:spPr>
          <a:xfrm>
            <a:off x="1035013" y="5164036"/>
            <a:ext cx="7073974" cy="57150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defRPr/>
            </a:pPr>
            <a:r>
              <a:rPr lang="lt-LT" b="1" kern="0" dirty="0">
                <a:solidFill>
                  <a:srgbClr val="C0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PAGRINDINIŲ ANKSTESNĖS IR NAUJOSIOS SVP FORMOS SKIRTUMŲ PRISTATYMAS</a:t>
            </a:r>
            <a:endParaRPr lang="lt-LT" b="1" kern="0" dirty="0">
              <a:solidFill>
                <a:sysClr val="window" lastClr="FFFFFF"/>
              </a:solidFill>
              <a:latin typeface="Cambria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tačiakampis 12"/>
          <p:cNvSpPr/>
          <p:nvPr/>
        </p:nvSpPr>
        <p:spPr>
          <a:xfrm>
            <a:off x="2899068" y="6047410"/>
            <a:ext cx="60386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t-LT" sz="1600" b="1" dirty="0">
                <a:latin typeface="Trebuchet MS" panose="020B0603020202020204" pitchFamily="34" charset="0"/>
              </a:rPr>
              <a:t>Aušra Šilinskienė</a:t>
            </a:r>
            <a:r>
              <a:rPr lang="en-US" sz="1600" dirty="0">
                <a:latin typeface="Trebuchet MS" panose="020B0603020202020204" pitchFamily="34" charset="0"/>
              </a:rPr>
              <a:t>, BGI Consulting </a:t>
            </a:r>
            <a:r>
              <a:rPr lang="lt-LT" sz="1600" dirty="0">
                <a:latin typeface="Trebuchet MS" panose="020B0603020202020204" pitchFamily="34" charset="0"/>
              </a:rPr>
              <a:t>analitikė</a:t>
            </a:r>
          </a:p>
        </p:txBody>
      </p:sp>
      <p:pic>
        <p:nvPicPr>
          <p:cNvPr id="13" name="Paveikslėlis 12">
            <a:extLst>
              <a:ext uri="{FF2B5EF4-FFF2-40B4-BE49-F238E27FC236}">
                <a16:creationId xmlns:a16="http://schemas.microsoft.com/office/drawing/2014/main" id="{3463B745-488A-4473-B7C0-564A513E824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420" y="320647"/>
            <a:ext cx="1357630" cy="61722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15E5FC43-836A-4D05-9FCA-ABD016AD97F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944" y="284452"/>
            <a:ext cx="1163320" cy="653415"/>
          </a:xfrm>
          <a:prstGeom prst="rect">
            <a:avLst/>
          </a:prstGeom>
        </p:spPr>
      </p:pic>
      <p:pic>
        <p:nvPicPr>
          <p:cNvPr id="15" name="Paveikslėlis 14">
            <a:extLst>
              <a:ext uri="{FF2B5EF4-FFF2-40B4-BE49-F238E27FC236}">
                <a16:creationId xmlns:a16="http://schemas.microsoft.com/office/drawing/2014/main" id="{3F1A0A77-1EC3-45AE-997B-B2E6E731CAED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158" y="294929"/>
            <a:ext cx="1625600" cy="63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050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124932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897001" y="124932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600" dirty="0">
                <a:solidFill>
                  <a:schemeClr val="bg1"/>
                </a:solidFill>
                <a:latin typeface="Trebuchet MS" panose="020B0603020202020204" pitchFamily="34" charset="0"/>
              </a:rPr>
              <a:t>Biudžeto programų, jų uždavinių, priemonių ir rodiklių kodavimas</a:t>
            </a:r>
          </a:p>
        </p:txBody>
      </p:sp>
      <p:graphicFrame>
        <p:nvGraphicFramePr>
          <p:cNvPr id="4" name="Lentelė 3">
            <a:extLst>
              <a:ext uri="{FF2B5EF4-FFF2-40B4-BE49-F238E27FC236}">
                <a16:creationId xmlns:a16="http://schemas.microsoft.com/office/drawing/2014/main" id="{23DEAF20-75ED-47E6-AEB4-0C3D8255B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756976"/>
              </p:ext>
            </p:extLst>
          </p:nvPr>
        </p:nvGraphicFramePr>
        <p:xfrm>
          <a:off x="102765" y="1121433"/>
          <a:ext cx="8938469" cy="556495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101423">
                  <a:extLst>
                    <a:ext uri="{9D8B030D-6E8A-4147-A177-3AD203B41FA5}">
                      <a16:colId xmlns:a16="http://schemas.microsoft.com/office/drawing/2014/main" val="2866603248"/>
                    </a:ext>
                  </a:extLst>
                </a:gridCol>
                <a:gridCol w="593073">
                  <a:extLst>
                    <a:ext uri="{9D8B030D-6E8A-4147-A177-3AD203B41FA5}">
                      <a16:colId xmlns:a16="http://schemas.microsoft.com/office/drawing/2014/main" val="1084043140"/>
                    </a:ext>
                  </a:extLst>
                </a:gridCol>
                <a:gridCol w="4897095">
                  <a:extLst>
                    <a:ext uri="{9D8B030D-6E8A-4147-A177-3AD203B41FA5}">
                      <a16:colId xmlns:a16="http://schemas.microsoft.com/office/drawing/2014/main" val="2510099069"/>
                    </a:ext>
                  </a:extLst>
                </a:gridCol>
                <a:gridCol w="906556">
                  <a:extLst>
                    <a:ext uri="{9D8B030D-6E8A-4147-A177-3AD203B41FA5}">
                      <a16:colId xmlns:a16="http://schemas.microsoft.com/office/drawing/2014/main" val="2066243989"/>
                    </a:ext>
                  </a:extLst>
                </a:gridCol>
                <a:gridCol w="1440322">
                  <a:extLst>
                    <a:ext uri="{9D8B030D-6E8A-4147-A177-3AD203B41FA5}">
                      <a16:colId xmlns:a16="http://schemas.microsoft.com/office/drawing/2014/main" val="3800147728"/>
                    </a:ext>
                  </a:extLst>
                </a:gridCol>
              </a:tblGrid>
              <a:tr h="334323"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effectLst/>
                        </a:rPr>
                        <a:t>Kodai</a:t>
                      </a:r>
                      <a:endParaRPr lang="lt-LT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dirty="0">
                          <a:solidFill>
                            <a:schemeClr val="bg1"/>
                          </a:solidFill>
                          <a:effectLst/>
                        </a:rPr>
                        <a:t>VBAMS</a:t>
                      </a:r>
                      <a:endParaRPr lang="lt-LT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solidFill>
                            <a:schemeClr val="bg1"/>
                          </a:solidFill>
                          <a:effectLst/>
                        </a:rPr>
                        <a:t>Programos elementai</a:t>
                      </a:r>
                      <a:endParaRPr lang="lt-LT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Rodiklio tipas</a:t>
                      </a: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Rodiklio kodas</a:t>
                      </a: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688600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04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Valstybės veiklos sritis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(nuo 01 iki 15)</a:t>
                      </a:r>
                      <a:endParaRPr lang="lt-LT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017578"/>
                  </a:ext>
                </a:extLst>
              </a:tr>
              <a:tr h="185611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rgbClr val="000000"/>
                          </a:solidFill>
                          <a:effectLst/>
                        </a:rPr>
                        <a:t>04-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001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effectLst/>
                        </a:rPr>
                        <a:t>F</a:t>
                      </a:r>
                      <a:endParaRPr lang="lt-LT" sz="1100" b="1" dirty="0">
                        <a:effectLst/>
                        <a:latin typeface="+mn-lt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dirty="0">
                          <a:solidFill>
                            <a:srgbClr val="000000"/>
                          </a:solidFill>
                          <a:effectLst/>
                        </a:rPr>
                        <a:t>FUNKCIJŲ VYKDYMO PROGRAMA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79884"/>
                  </a:ext>
                </a:extLst>
              </a:tr>
              <a:tr h="199419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rgbClr val="000000"/>
                          </a:solidFill>
                          <a:effectLst/>
                        </a:rPr>
                        <a:t>04-001-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01-01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effectLst/>
                        </a:rPr>
                        <a:t>P</a:t>
                      </a:r>
                      <a:endParaRPr lang="lt-LT" sz="1100" b="1" dirty="0">
                        <a:effectLst/>
                        <a:latin typeface="+mn-lt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dirty="0">
                          <a:solidFill>
                            <a:srgbClr val="000000"/>
                          </a:solidFill>
                          <a:effectLst/>
                        </a:rPr>
                        <a:t>Pažangos uždavinys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(atspindi NPP tikslo ir uždavinio kodą)</a:t>
                      </a:r>
                      <a:endParaRPr lang="lt-LT" sz="1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Poveikio</a:t>
                      </a: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-04-001-01-01-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932959"/>
                  </a:ext>
                </a:extLst>
              </a:tr>
              <a:tr h="207588">
                <a:tc rowSpan="6"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04-001-01-</a:t>
                      </a:r>
                      <a:r>
                        <a:rPr lang="lt-LT" sz="1100" dirty="0">
                          <a:solidFill>
                            <a:schemeClr val="tx1"/>
                          </a:solidFill>
                          <a:effectLst/>
                        </a:rPr>
                        <a:t>01-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01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effectLst/>
                        </a:rPr>
                        <a:t>PP</a:t>
                      </a:r>
                      <a:endParaRPr lang="lt-LT" sz="1100" b="1" dirty="0">
                        <a:effectLst/>
                        <a:latin typeface="+mn-lt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Pažangos priemonė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eilės, turi sutapti su ministro įsakymu patvirtintu kodu)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lt-LT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-04-001-01-01-01-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1178412"/>
                  </a:ext>
                </a:extLst>
              </a:tr>
              <a:tr h="355755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/>
                        <a:t>PD</a:t>
                      </a:r>
                      <a:endParaRPr lang="lt-LT" sz="1100" b="1" dirty="0">
                        <a:latin typeface="+mn-lt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Dotacijų savivaldybėms pažangos priemonė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eilės, turi sutapti su ministro įsakymu patvirtintu kodu)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R-01-001-01-01-01-01</a:t>
                      </a:r>
                    </a:p>
                  </a:txBody>
                  <a:tcPr marL="38394" marR="38394" marT="0" marB="0"/>
                </a:tc>
                <a:extLst>
                  <a:ext uri="{0D108BD9-81ED-4DB2-BD59-A6C34878D82A}">
                    <a16:rowId xmlns:a16="http://schemas.microsoft.com/office/drawing/2014/main" val="2155149846"/>
                  </a:ext>
                </a:extLst>
              </a:tr>
              <a:tr h="347911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/>
                        <a:t>PN</a:t>
                      </a:r>
                      <a:endParaRPr lang="lt-LT" sz="1100" b="1" dirty="0">
                        <a:latin typeface="+mn-lt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Nepiniginė pažangos priemonė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eilės, turi sutapti su ministro įsakymu patvirtintu kodu)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R-01-001-01-01-01-01</a:t>
                      </a:r>
                    </a:p>
                  </a:txBody>
                  <a:tcPr marL="38394" marR="38394" marT="0" marB="0"/>
                </a:tc>
                <a:extLst>
                  <a:ext uri="{0D108BD9-81ED-4DB2-BD59-A6C34878D82A}">
                    <a16:rowId xmlns:a16="http://schemas.microsoft.com/office/drawing/2014/main" val="4117982299"/>
                  </a:ext>
                </a:extLst>
              </a:tr>
              <a:tr h="167161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/>
                        <a:t>TP</a:t>
                      </a:r>
                      <a:endParaRPr lang="lt-LT" sz="1100" b="1" dirty="0">
                        <a:latin typeface="+mn-lt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Tęstinės veiklos priemonė (tiesiogiai susijusi su pažangos priemone)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R-01-001-01-01-01-01</a:t>
                      </a:r>
                    </a:p>
                  </a:txBody>
                  <a:tcPr marL="38394" marR="38394" marT="0" marB="0"/>
                </a:tc>
                <a:extLst>
                  <a:ext uri="{0D108BD9-81ED-4DB2-BD59-A6C34878D82A}">
                    <a16:rowId xmlns:a16="http://schemas.microsoft.com/office/drawing/2014/main" val="1646150820"/>
                  </a:ext>
                </a:extLst>
              </a:tr>
              <a:tr h="371222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kern="1200" dirty="0">
                          <a:solidFill>
                            <a:schemeClr val="tx1"/>
                          </a:solidFill>
                          <a:effectLst/>
                        </a:rPr>
                        <a:t>TD</a:t>
                      </a:r>
                      <a:endParaRPr lang="lt-LT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Dotacijų savivaldybėms tęstinės veiklos priemonė (tiesiogiai susijusi su pažangos priemone)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/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R-01-001-01-01-01-01</a:t>
                      </a:r>
                    </a:p>
                  </a:txBody>
                  <a:tcPr marL="38394" marR="38394" marT="0" marB="0"/>
                </a:tc>
                <a:extLst>
                  <a:ext uri="{0D108BD9-81ED-4DB2-BD59-A6C34878D82A}">
                    <a16:rowId xmlns:a16="http://schemas.microsoft.com/office/drawing/2014/main" val="2555819133"/>
                  </a:ext>
                </a:extLst>
              </a:tr>
              <a:tr h="319126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kern="1200" dirty="0">
                          <a:solidFill>
                            <a:schemeClr val="tx1"/>
                          </a:solidFill>
                          <a:effectLst/>
                        </a:rPr>
                        <a:t>TN</a:t>
                      </a:r>
                      <a:endParaRPr lang="lt-LT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Nepiniginė tęstinės veiklos priemonė (tiesiogiai susijusi su pažangos priemone)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R-01-001-01-01-01-01</a:t>
                      </a:r>
                    </a:p>
                  </a:txBody>
                  <a:tcPr marL="38394" marR="38394" marT="0" marB="0"/>
                </a:tc>
                <a:extLst>
                  <a:ext uri="{0D108BD9-81ED-4DB2-BD59-A6C34878D82A}">
                    <a16:rowId xmlns:a16="http://schemas.microsoft.com/office/drawing/2014/main" val="3354157868"/>
                  </a:ext>
                </a:extLst>
              </a:tr>
              <a:tr h="167161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rgbClr val="000000"/>
                          </a:solidFill>
                          <a:effectLst/>
                        </a:rPr>
                        <a:t>04-001-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00-02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effectLst/>
                        </a:rPr>
                        <a:t>T</a:t>
                      </a:r>
                      <a:endParaRPr lang="lt-LT" sz="1100" b="1" dirty="0">
                        <a:effectLst/>
                        <a:latin typeface="+mn-lt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dirty="0">
                          <a:solidFill>
                            <a:srgbClr val="000000"/>
                          </a:solidFill>
                          <a:effectLst/>
                        </a:rPr>
                        <a:t>Tęstinės veiklos uždavinys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(vietoje tikslo numerio žymima 00)</a:t>
                      </a:r>
                      <a:endParaRPr lang="lt-LT" sz="1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Poveikio</a:t>
                      </a:r>
                    </a:p>
                    <a:p>
                      <a:pPr marL="0" algn="ctr" defTabSz="914400" rtl="0" eaLnBrk="1" latinLnBrk="0" hangingPunct="1"/>
                      <a:r>
                        <a:rPr lang="lt-LT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-04-001-00-02-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</a:t>
                      </a:r>
                    </a:p>
                    <a:p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-04-001-00-02-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727543"/>
                  </a:ext>
                </a:extLst>
              </a:tr>
              <a:tr h="185611">
                <a:tc rowSpan="5"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04-001-00-</a:t>
                      </a:r>
                      <a:r>
                        <a:rPr lang="lt-LT" sz="1100" dirty="0">
                          <a:solidFill>
                            <a:schemeClr val="tx1"/>
                          </a:solidFill>
                          <a:effectLst/>
                        </a:rPr>
                        <a:t>02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-01</a:t>
                      </a:r>
                    </a:p>
                    <a:p>
                      <a:r>
                        <a:rPr lang="lt-LT" sz="1100" dirty="0">
                          <a:effectLst/>
                        </a:rPr>
                        <a:t> </a:t>
                      </a:r>
                      <a:endParaRPr lang="lt-LT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>
                          <a:effectLst/>
                        </a:rPr>
                        <a:t>TP</a:t>
                      </a:r>
                      <a:endParaRPr lang="lt-LT" sz="1100" b="1" dirty="0">
                        <a:effectLst/>
                        <a:latin typeface="+mn-lt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Tęstinės veiklos priemonė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Vrinda" panose="020B0502040204020203" pitchFamily="34" charset="0"/>
                        </a:rPr>
                        <a:t>Rezultato</a:t>
                      </a:r>
                    </a:p>
                    <a:p>
                      <a:pPr marL="0" algn="ctr" defTabSz="914400" rtl="0" eaLnBrk="1" latinLnBrk="0" hangingPunct="1"/>
                      <a:r>
                        <a:rPr lang="lt-LT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Vrinda" panose="020B0502040204020203" pitchFamily="34" charset="0"/>
                        </a:rPr>
                        <a:t>Veiklos efektyvumo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-04-001-00-02-01-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02</a:t>
                      </a:r>
                      <a:b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-04-001-00-02-01-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206065"/>
                  </a:ext>
                </a:extLst>
              </a:tr>
              <a:tr h="21723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TD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Dotacijų savivaldybėms tęstinės veiklos priemonė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lt-LT" sz="11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endParaRPr lang="lt-LT" sz="11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078710"/>
                  </a:ext>
                </a:extLst>
              </a:tr>
              <a:tr h="185611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TN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Nepiniginė tęstinės veiklos priemonė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lt-LT" sz="1100" dirty="0">
                        <a:effectLst/>
                      </a:endParaRP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endParaRPr lang="lt-LT" sz="1100" dirty="0">
                        <a:effectLst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6539696"/>
                  </a:ext>
                </a:extLst>
              </a:tr>
              <a:tr h="366483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TI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</a:rPr>
                        <a:t>Tęstinės veiklos priemonė, kurioje planuojami tęstiniai investicijų projektai (pereinamojo laikotarpio priemonė)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625502"/>
                  </a:ext>
                </a:extLst>
              </a:tr>
              <a:tr h="37067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TE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dirty="0">
                          <a:effectLst/>
                        </a:rPr>
                        <a:t>Tęstinės veiklos priemonė, skirta 2014–2020 m. NPP ir (arba) 2014–2020 m. ESIVP įgyvendinti (pereinamojo laikotarpio priemonė)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dirty="0">
                        <a:effectLst/>
                        <a:latin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526651"/>
                  </a:ext>
                </a:extLst>
              </a:tr>
              <a:tr h="159391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rgbClr val="000000"/>
                          </a:solidFill>
                          <a:effectLst/>
                        </a:rPr>
                        <a:t>04-001-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00-00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dirty="0">
                          <a:solidFill>
                            <a:srgbClr val="000000"/>
                          </a:solidFill>
                          <a:effectLst/>
                        </a:rPr>
                        <a:t>Uždavinys nenustatomas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(vietoje tikslo numerio ir uždavinio numerio žymima 00)</a:t>
                      </a:r>
                      <a:endParaRPr lang="lt-LT" sz="1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Be rodiklio</a:t>
                      </a: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797945"/>
                  </a:ext>
                </a:extLst>
              </a:tr>
              <a:tr h="207469"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04-001-00-</a:t>
                      </a:r>
                      <a:r>
                        <a:rPr lang="lt-LT" sz="1100" dirty="0">
                          <a:solidFill>
                            <a:schemeClr val="tx1"/>
                          </a:solidFill>
                          <a:effectLst/>
                        </a:rPr>
                        <a:t>00-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01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PR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Pervedimų priemonė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Be rodiklio</a:t>
                      </a: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lt-LT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464351"/>
                  </a:ext>
                </a:extLst>
              </a:tr>
              <a:tr h="206066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rgbClr val="000000"/>
                          </a:solidFill>
                          <a:effectLst/>
                        </a:rPr>
                        <a:t>04-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002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V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dirty="0">
                          <a:solidFill>
                            <a:srgbClr val="000000"/>
                          </a:solidFill>
                          <a:effectLst/>
                        </a:rPr>
                        <a:t>VALDYMO PROGRAMA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lt-LT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191704"/>
                  </a:ext>
                </a:extLst>
              </a:tr>
              <a:tr h="190571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rgbClr val="000000"/>
                          </a:solidFill>
                          <a:effectLst/>
                        </a:rPr>
                        <a:t>04-002-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00-01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dirty="0">
                          <a:solidFill>
                            <a:srgbClr val="000000"/>
                          </a:solidFill>
                          <a:effectLst/>
                        </a:rPr>
                        <a:t>Tęstinės veiklos uždavinys </a:t>
                      </a:r>
                      <a:r>
                        <a:rPr lang="lt-LT" sz="1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(vietoje tikslo numerio žymima 00)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-04-002-00-01-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04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07505"/>
                  </a:ext>
                </a:extLst>
              </a:tr>
              <a:tr h="185611">
                <a:tc rowSpan="2"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04-002-00-01-</a:t>
                      </a:r>
                      <a:r>
                        <a:rPr lang="lt-LT" sz="1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01</a:t>
                      </a:r>
                      <a:endParaRPr lang="lt-LT" sz="1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TP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Tęstinės veiklos priemonė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t-LT" sz="1000" b="1" dirty="0">
                          <a:effectLst/>
                          <a:latin typeface="+mn-lt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Rezultato</a:t>
                      </a:r>
                    </a:p>
                    <a:p>
                      <a:pPr algn="ctr"/>
                      <a:r>
                        <a:rPr lang="lt-LT" sz="1000" b="1" dirty="0">
                          <a:effectLst/>
                          <a:latin typeface="+mn-lt"/>
                          <a:cs typeface="Vrinda" panose="020B0502040204020203" pitchFamily="34" charset="0"/>
                        </a:rPr>
                        <a:t>Veiklos efektyvumo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-04-002-00-01-01-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</a:t>
                      </a:r>
                      <a:b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lt-LT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-04-002-00-01-01-</a:t>
                      </a:r>
                      <a:r>
                        <a:rPr lang="lt-LT" sz="11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7271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t-LT" sz="1100" b="1" kern="1200" dirty="0">
                          <a:solidFill>
                            <a:schemeClr val="dk1"/>
                          </a:solidFill>
                          <a:effectLst/>
                        </a:rPr>
                        <a:t>TN</a:t>
                      </a:r>
                      <a:endParaRPr lang="lt-LT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Nepiniginė tęstinės veiklos priemonė </a:t>
                      </a:r>
                      <a:r>
                        <a:rPr lang="lt-LT" sz="10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(žymima iš eilės)</a:t>
                      </a:r>
                      <a:endParaRPr lang="lt-LT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Veiklos efektyvumo</a:t>
                      </a: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lt-LT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Vrinda" panose="020B0502040204020203" pitchFamily="34" charset="0"/>
                      </a:endParaRPr>
                    </a:p>
                  </a:txBody>
                  <a:tcPr marL="38394" marR="38394" marT="0" marB="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663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731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543697" y="407622"/>
            <a:ext cx="860030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000" dirty="0">
                <a:solidFill>
                  <a:schemeClr val="bg1"/>
                </a:solidFill>
                <a:latin typeface="Trebuchet MS" panose="020B0603020202020204" pitchFamily="34" charset="0"/>
              </a:rPr>
              <a:t>Valstybei svarbūs, kitų nacionalinių PP valdytojų finansuojami ir 2014–2020 m. planavimo dokumentus įgyvendinantys projektai, jų rodikliai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D4498-AF82-4233-A12D-EE90EA7678C5}"/>
              </a:ext>
            </a:extLst>
          </p:cNvPr>
          <p:cNvSpPr txBox="1"/>
          <p:nvPr/>
        </p:nvSpPr>
        <p:spPr>
          <a:xfrm>
            <a:off x="0" y="1479363"/>
            <a:ext cx="8913180" cy="4938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SVP nurodomi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: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Valstybei svarbūs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projektai (išskirti </a:t>
            </a:r>
            <a:r>
              <a:rPr lang="lt-LT" sz="1800" dirty="0">
                <a:ea typeface="Cambria" panose="02040503050406030204" pitchFamily="18" charset="0"/>
                <a:cs typeface="DokChampa" panose="020B0604020202020204" pitchFamily="34" charset="-34"/>
              </a:rPr>
              <a:t>ankstesnės SVP formos IV skyriuje);</a:t>
            </a:r>
            <a:endParaRPr lang="lt-LT" dirty="0">
              <a:ea typeface="Cambria" panose="02040503050406030204" pitchFamily="18" charset="0"/>
              <a:cs typeface="DokChampa" panose="020B0604020202020204" pitchFamily="34" charset="-34"/>
            </a:endParaRP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Kitų nacionalinių PP valdytojų finansuojami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projektai – projektai, prisidedantys prie pažangos priemonių įgyvendinimo, kuriuose finansuoja kitas nacionalinės PP valdytojas;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2014</a:t>
            </a:r>
            <a:r>
              <a:rPr lang="lt-LT" b="1" dirty="0">
                <a:solidFill>
                  <a:srgbClr val="000000"/>
                </a:solidFill>
                <a:cs typeface="Calibri" panose="020F0502020204030204" pitchFamily="34" charset="0"/>
              </a:rPr>
              <a:t>–2020 m. planavimo dokumentus įgyvendinantys </a:t>
            </a:r>
            <a:r>
              <a:rPr lang="lt-LT" dirty="0">
                <a:solidFill>
                  <a:srgbClr val="000000"/>
                </a:solidFill>
                <a:cs typeface="Calibri" panose="020F0502020204030204" pitchFamily="34" charset="0"/>
              </a:rPr>
              <a:t>projektai – </a:t>
            </a:r>
            <a:r>
              <a:rPr lang="lt-LT" sz="1800" dirty="0">
                <a:ea typeface="Cambria" panose="02040503050406030204" pitchFamily="18" charset="0"/>
                <a:cs typeface="DokChampa" panose="020B0604020202020204" pitchFamily="34" charset="-34"/>
              </a:rPr>
              <a:t>projektai, skirti ankstesniojo laikotarpio planavimo dokumentams įgyvendinti:</a:t>
            </a:r>
          </a:p>
          <a:p>
            <a:pPr marL="1804670" lvl="3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90170" algn="l"/>
                <a:tab pos="212090" algn="l"/>
              </a:tabLst>
            </a:pPr>
            <a:r>
              <a:rPr lang="lt-LT" sz="1600" dirty="0">
                <a:ea typeface="Cambria" panose="02040503050406030204" pitchFamily="18" charset="0"/>
                <a:cs typeface="DokChampa" panose="020B0604020202020204" pitchFamily="34" charset="-34"/>
              </a:rPr>
              <a:t>Projektai, iki 2020 m. gruodžio 31 d. įtraukti į Valstybės investicijų programą;</a:t>
            </a:r>
          </a:p>
          <a:p>
            <a:pPr marL="1804670" lvl="3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90170" algn="l"/>
                <a:tab pos="212090" algn="l"/>
              </a:tabLst>
            </a:pPr>
            <a:r>
              <a:rPr lang="lt-LT" sz="1600" dirty="0">
                <a:ea typeface="Cambria" panose="02040503050406030204" pitchFamily="18" charset="0"/>
                <a:cs typeface="DokChampa" panose="020B0604020202020204" pitchFamily="34" charset="-34"/>
              </a:rPr>
              <a:t>Projektai, skirti įgyvendinti 2014–2020 m. NPP ir (arba) 2014–2020 m. ESIVP.</a:t>
            </a:r>
          </a:p>
          <a:p>
            <a:pPr lvl="3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Visiems projektams nustatomi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stebėsenos rodikliai: rezultato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 arba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produkto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 (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išimtiniais atvejais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78596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457200" y="604901"/>
            <a:ext cx="860030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600" dirty="0">
                <a:solidFill>
                  <a:schemeClr val="bg1"/>
                </a:solidFill>
                <a:latin typeface="Trebuchet MS" panose="020B0603020202020204" pitchFamily="34" charset="0"/>
              </a:rPr>
              <a:t>Valstybės biudžeto dotacijos savivaldybėms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D4498-AF82-4233-A12D-EE90EA7678C5}"/>
              </a:ext>
            </a:extLst>
          </p:cNvPr>
          <p:cNvSpPr txBox="1"/>
          <p:nvPr/>
        </p:nvSpPr>
        <p:spPr>
          <a:xfrm>
            <a:off x="0" y="2046442"/>
            <a:ext cx="8913180" cy="4786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Pažangos ir tęstinės veiklos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priemonės, kuriose planuojamos dotacijos savivaldybėms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,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papildomai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 išskiriamos atskiroje SVP lentelėje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Atskiroje SVP lentelėje priemonei, kurioje planuojamos dotacijos savivaldybėms,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skirtas finansavimas išskaidomas pagal kiekvieną savivaldybę, kuriai dotacija bus skirta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Priemonėms, kuriose planuojamos dotacijos savivaldybėms (kaip ir kitoms priemonėms),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nustatomi stebėsenos</a:t>
            </a:r>
            <a:r>
              <a:rPr lang="lt-LT" b="1" dirty="0">
                <a:solidFill>
                  <a:srgbClr val="FF0000"/>
                </a:solidFill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rodikliai su siektinomis reikšmėmis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Priemonėms, kuriose planuojamos dotacijos savivaldybėms, atskiroje SVP lentelėje nustatytų stebėsenos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rodiklių siektinos reikšmės išskaidomos pagal kiekvieną savivaldybę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, kuriai dotacija bus skirta.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dirty="0">
              <a:ea typeface="Cambria" panose="02040503050406030204" pitchFamily="18" charset="0"/>
              <a:cs typeface="DokChampa" panose="020B0604020202020204" pitchFamily="34" charset="-34"/>
            </a:endParaRPr>
          </a:p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1400" dirty="0">
                <a:ea typeface="Cambria" panose="02040503050406030204" pitchFamily="18" charset="0"/>
                <a:cs typeface="DokChampa" panose="020B0604020202020204" pitchFamily="34" charset="-34"/>
                <a:sym typeface="Wingdings" panose="05000000000000000000" pitchFamily="2" charset="2"/>
              </a:rPr>
              <a:t> </a:t>
            </a:r>
            <a:r>
              <a:rPr lang="lt-LT" sz="1400" b="1" dirty="0">
                <a:ea typeface="Cambria" panose="02040503050406030204" pitchFamily="18" charset="0"/>
                <a:cs typeface="DokChampa" panose="020B0604020202020204" pitchFamily="34" charset="-34"/>
              </a:rPr>
              <a:t>Valstybės biudžeto lėšų perdavimo savivaldybėms metodinės rekomendacijos</a:t>
            </a:r>
          </a:p>
        </p:txBody>
      </p:sp>
    </p:spTree>
    <p:extLst>
      <p:ext uri="{BB962C8B-B14F-4D97-AF65-F5344CB8AC3E}">
        <p14:creationId xmlns:p14="http://schemas.microsoft.com/office/powerpoint/2010/main" val="360587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630195" y="581869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800" dirty="0">
                <a:solidFill>
                  <a:schemeClr val="bg1"/>
                </a:solidFill>
                <a:latin typeface="Trebuchet MS" panose="020B0603020202020204" pitchFamily="34" charset="0"/>
              </a:rPr>
              <a:t>Pristatymo eiga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FA96D6-05C0-4070-A681-2F90AA7043FB}"/>
              </a:ext>
            </a:extLst>
          </p:cNvPr>
          <p:cNvSpPr txBox="1"/>
          <p:nvPr/>
        </p:nvSpPr>
        <p:spPr>
          <a:xfrm>
            <a:off x="29923" y="1550199"/>
            <a:ext cx="8744505" cy="4998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Pagrindiniai ankstesnės ir naujosios SVP formos pildymo skirtumai</a:t>
            </a:r>
            <a:r>
              <a:rPr lang="lt-LT" sz="2000" b="1" i="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lt-LT" sz="2000" b="1" u="sng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Valstybės veiklos srities</a:t>
            </a: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vaidmuo;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Strateginių ir veiklos tikslų </a:t>
            </a:r>
            <a:r>
              <a:rPr lang="lt-LT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formavimo principai;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Biudžeto programų skirstymas</a:t>
            </a: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Biudžeto programų </a:t>
            </a:r>
            <a:r>
              <a:rPr lang="lt-LT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uždavinių tipai ir </a:t>
            </a: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formavimo principai</a:t>
            </a: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Biudžeto programų </a:t>
            </a:r>
            <a:r>
              <a:rPr lang="lt-LT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priemonių tipai ir formavimo principai</a:t>
            </a:r>
            <a:r>
              <a:rPr lang="lt-LT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Biudžeto programų </a:t>
            </a: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stebėsenos</a:t>
            </a:r>
            <a:r>
              <a:rPr lang="lt-LT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rodiklių nustatymo </a:t>
            </a: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principai</a:t>
            </a: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endParaRPr lang="lt-LT" dirty="0">
              <a:solidFill>
                <a:srgbClr val="000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Biudžeto </a:t>
            </a: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programų, jų uždavinių, priemonių ir rodiklių kodavimas</a:t>
            </a: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Valstybei svarbūs, kitų nacionalinių PP val</a:t>
            </a: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dytojų finansuojami ir </a:t>
            </a:r>
            <a:r>
              <a:rPr lang="lt-LT" b="1" dirty="0">
                <a:solidFill>
                  <a:srgbClr val="000000"/>
                </a:solidFill>
                <a:cs typeface="Calibri" panose="020F0502020204030204" pitchFamily="34" charset="0"/>
              </a:rPr>
              <a:t>2014–2020 m. planavimo dokumentus įgyvendinantys projektai</a:t>
            </a:r>
            <a:r>
              <a:rPr lang="lt-LT" dirty="0">
                <a:solidFill>
                  <a:srgbClr val="000000"/>
                </a:solidFill>
                <a:cs typeface="Calibri" panose="020F0502020204030204" pitchFamily="34" charset="0"/>
              </a:rPr>
              <a:t>, jų rodikliai;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90170" algn="l"/>
                <a:tab pos="212090" algn="l"/>
              </a:tabLst>
            </a:pPr>
            <a:r>
              <a:rPr lang="lt-LT" dirty="0">
                <a:solidFill>
                  <a:srgbClr val="000000"/>
                </a:solidFill>
                <a:cs typeface="Calibri" panose="020F0502020204030204" pitchFamily="34" charset="0"/>
              </a:rPr>
              <a:t>Valstybės biudžeto </a:t>
            </a:r>
            <a:r>
              <a:rPr lang="lt-LT" b="1" dirty="0">
                <a:solidFill>
                  <a:srgbClr val="000000"/>
                </a:solidFill>
                <a:cs typeface="Calibri" panose="020F0502020204030204" pitchFamily="34" charset="0"/>
              </a:rPr>
              <a:t>dotacijos savivaldybėms</a:t>
            </a:r>
            <a:r>
              <a:rPr lang="lt-LT" dirty="0">
                <a:solidFill>
                  <a:srgbClr val="000000"/>
                </a:solidFill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82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630195" y="581869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800" dirty="0">
                <a:solidFill>
                  <a:schemeClr val="bg1"/>
                </a:solidFill>
                <a:latin typeface="Trebuchet MS" panose="020B0603020202020204" pitchFamily="34" charset="0"/>
              </a:rPr>
              <a:t>Valstybės veiklos sritis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FA96D6-05C0-4070-A681-2F90AA7043FB}"/>
              </a:ext>
            </a:extLst>
          </p:cNvPr>
          <p:cNvSpPr txBox="1"/>
          <p:nvPr/>
        </p:nvSpPr>
        <p:spPr>
          <a:xfrm>
            <a:off x="-1" y="1475004"/>
            <a:ext cx="4807527" cy="4041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Times New Roman" panose="02020603050405020304" pitchFamily="18" charset="0"/>
                <a:cs typeface="Times New Roman" panose="02020603050405020304" pitchFamily="18" charset="0"/>
              </a:rPr>
              <a:t>Remiantis 2020 m. birželio 25 d. priimtu LR strateginio valdymo įstatymu (Nr. XIII-3096), </a:t>
            </a:r>
            <a:r>
              <a:rPr lang="lt-L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išskirta 15 valstybės veiklos sričių (VVS)</a:t>
            </a:r>
            <a:r>
              <a:rPr lang="lt-LT" dirty="0">
                <a:ea typeface="Times New Roman" panose="02020603050405020304" pitchFamily="18" charset="0"/>
                <a:cs typeface="Times New Roman" panose="02020603050405020304" pitchFamily="18" charset="0"/>
              </a:rPr>
              <a:t> ir </a:t>
            </a:r>
            <a:r>
              <a:rPr lang="lt-L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kiekviena įstaiga yra priskiriama vienai arba kelioms VVS</a:t>
            </a:r>
            <a:r>
              <a:rPr lang="lt-LT" dirty="0"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VVS nurodoma</a:t>
            </a:r>
            <a:r>
              <a:rPr lang="lt-LT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ir pildant naująją SVP formą</a:t>
            </a:r>
            <a:r>
              <a:rPr lang="lt-LT" dirty="0"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33070" lvl="1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VVS srities, kurioje veikia įstaiga, </a:t>
            </a:r>
            <a:r>
              <a:rPr lang="lt-LT" b="1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kodas naudojamas sudarant biudžeto programų, uždavinių ir priemonių kodus: </a:t>
            </a:r>
            <a:r>
              <a:rPr lang="lt-LT" sz="1600" u="sng" dirty="0">
                <a:solidFill>
                  <a:srgbClr val="000000"/>
                </a:solidFill>
                <a:cs typeface="Calibri" panose="020F0502020204030204" pitchFamily="34" charset="0"/>
              </a:rPr>
              <a:t>04</a:t>
            </a:r>
            <a:r>
              <a:rPr lang="lt-LT" sz="1600" dirty="0">
                <a:solidFill>
                  <a:srgbClr val="000000"/>
                </a:solidFill>
                <a:cs typeface="Calibri" panose="020F0502020204030204" pitchFamily="34" charset="0"/>
              </a:rPr>
              <a:t>-001; </a:t>
            </a:r>
            <a:r>
              <a:rPr lang="lt-LT" sz="1600" u="sng" dirty="0">
                <a:solidFill>
                  <a:srgbClr val="000000"/>
                </a:solidFill>
                <a:cs typeface="Calibri" panose="020F0502020204030204" pitchFamily="34" charset="0"/>
              </a:rPr>
              <a:t>04</a:t>
            </a:r>
            <a:r>
              <a:rPr lang="lt-LT" sz="1600" dirty="0">
                <a:solidFill>
                  <a:srgbClr val="000000"/>
                </a:solidFill>
                <a:cs typeface="Calibri" panose="020F0502020204030204" pitchFamily="34" charset="0"/>
              </a:rPr>
              <a:t>-001-01; </a:t>
            </a:r>
            <a:r>
              <a:rPr lang="lt-LT" sz="1600" u="sng" dirty="0">
                <a:solidFill>
                  <a:srgbClr val="000000"/>
                </a:solidFill>
                <a:cs typeface="Calibri" panose="020F0502020204030204" pitchFamily="34" charset="0"/>
              </a:rPr>
              <a:t>04</a:t>
            </a:r>
            <a:r>
              <a:rPr lang="lt-LT" sz="1600" dirty="0">
                <a:solidFill>
                  <a:srgbClr val="000000"/>
                </a:solidFill>
                <a:cs typeface="Calibri" panose="020F0502020204030204" pitchFamily="34" charset="0"/>
              </a:rPr>
              <a:t>-001-01-01.</a:t>
            </a:r>
            <a:endParaRPr lang="lt-LT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31FBF5-EA5A-4FAB-880A-808C691C88C2}"/>
              </a:ext>
            </a:extLst>
          </p:cNvPr>
          <p:cNvSpPr txBox="1"/>
          <p:nvPr/>
        </p:nvSpPr>
        <p:spPr>
          <a:xfrm>
            <a:off x="4987640" y="2040332"/>
            <a:ext cx="3842208" cy="44935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dirty="0">
                <a:solidFill>
                  <a:srgbClr val="000000"/>
                </a:solidFill>
                <a:cs typeface="Times New Roman" panose="02020603050405020304" pitchFamily="18" charset="0"/>
              </a:rPr>
              <a:t>1)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valstybės valdymas, regioninė politika ir  	viešasis administravimas;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2)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aplinka, miškai ir klimato kaita;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3)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energetika;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4)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viešieji finansai;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5)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ekonomikos konkurencingumas ir 	valstybės informaciniai ištekliai;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6)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valstybės saugumas ir gynyba;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7) 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viešasis saugumas;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8)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kultūra;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9) 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socialinė apsauga ir užimtumas;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10)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transportas ir ryšiai;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11) 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sveikata;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12) 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švietimas, mokslas ir sportas;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13)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teisingumas;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14) 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užsienio politika;</a:t>
            </a:r>
          </a:p>
          <a:p>
            <a:pPr marL="0" marR="0" indent="4572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1400" b="1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15) </a:t>
            </a:r>
            <a:r>
              <a:rPr lang="lt-LT" sz="1400" i="0" dirty="0">
                <a:solidFill>
                  <a:srgbClr val="000000"/>
                </a:solidFill>
                <a:effectLst/>
                <a:cs typeface="Times New Roman" panose="02020603050405020304" pitchFamily="18" charset="0"/>
              </a:rPr>
              <a:t>žemės ir maisto ūkis, kaimo plėtra ir 	žuvininkystė.</a:t>
            </a:r>
          </a:p>
        </p:txBody>
      </p:sp>
    </p:spTree>
    <p:extLst>
      <p:ext uri="{BB962C8B-B14F-4D97-AF65-F5344CB8AC3E}">
        <p14:creationId xmlns:p14="http://schemas.microsoft.com/office/powerpoint/2010/main" val="491559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630195" y="581869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800" dirty="0">
                <a:solidFill>
                  <a:schemeClr val="bg1"/>
                </a:solidFill>
                <a:latin typeface="Trebuchet MS" panose="020B0603020202020204" pitchFamily="34" charset="0"/>
              </a:rPr>
              <a:t>Strateginių ir veiklos tikslų formavimo principai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FA96D6-05C0-4070-A681-2F90AA7043FB}"/>
              </a:ext>
            </a:extLst>
          </p:cNvPr>
          <p:cNvSpPr txBox="1"/>
          <p:nvPr/>
        </p:nvSpPr>
        <p:spPr>
          <a:xfrm>
            <a:off x="199747" y="2001221"/>
            <a:ext cx="8744505" cy="3119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Strateginius tikslus formuoja nebe pati SVP rengianti įstaiga 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savarankiškai, jie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perkeliami iš NPP</a:t>
            </a:r>
            <a:r>
              <a:rPr lang="lt-LT" sz="1800" dirty="0">
                <a:effectLst/>
                <a:ea typeface="Cambria" panose="02040503050406030204" pitchFamily="18" charset="0"/>
                <a:cs typeface="Times New Roman" panose="02020603050405020304" pitchFamily="18" charset="0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Jeigu įstaiga prie NPP įgyvendinimo neprisideda 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(t. y. nedalyvauja įgyvendinant nei vieną nacionalinę PP) arba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jeigu NPP tikslai, prie kurių įgyvendinimo įstaiga prisideda, ne visa apimtimi atspindi įstaigos veiklos sritis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, nurodomi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veiklos tikslai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Tačiau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veiklos tikslai taip pat nėra formuluojami atsietai nuo kitų SVP dalių </a:t>
            </a:r>
            <a:r>
              <a:rPr lang="lt-LT" sz="1800" dirty="0">
                <a:solidFill>
                  <a:srgbClr val="000000"/>
                </a:solidFill>
                <a:cs typeface="Calibri" panose="020F0502020204030204" pitchFamily="34" charset="0"/>
              </a:rPr>
              <a:t>– 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jie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turi sutapti 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su biudžeto programose nurodytais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tęstinės veiklos uždaviniais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.</a:t>
            </a:r>
            <a:endParaRPr lang="lt-LT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1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630195" y="581869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800" dirty="0">
                <a:solidFill>
                  <a:schemeClr val="bg1"/>
                </a:solidFill>
                <a:latin typeface="Trebuchet MS" panose="020B0603020202020204" pitchFamily="34" charset="0"/>
              </a:rPr>
              <a:t>Biudžeto programų skirstymas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FA96D6-05C0-4070-A681-2F90AA7043FB}"/>
              </a:ext>
            </a:extLst>
          </p:cNvPr>
          <p:cNvSpPr txBox="1"/>
          <p:nvPr/>
        </p:nvSpPr>
        <p:spPr>
          <a:xfrm>
            <a:off x="242372" y="1679945"/>
            <a:ext cx="8785654" cy="4536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Biudžeto programos pradedamos skirstyti į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Funkcijų vykdymo ir Valdymo programas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Funkcijų vykdymo programose 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planuojami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uždaviniai ir priemonės, kurie yra reikalingi įstaigos funkcijoms įgyvendinti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Valdymo programose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planuojami uždaviniai ir priemonės,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reikalingi pačios įstaigos veiklos užtikrinimui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Funkcijų vykdymo programose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gali būti planuojami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pažangos uždaviniai, pažangos priemonės, bei tęstinės veiklos uždaviniai, tęstinės veiklos ir pervedimų priemonės;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Valdymo programose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planuojami tęstinės veiklos uždaviniai ir tęstinės veiklos priemonės.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dirty="0">
              <a:ea typeface="Cambria" panose="02040503050406030204" pitchFamily="18" charset="0"/>
              <a:cs typeface="DokChampa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6015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630195" y="440821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600" dirty="0">
                <a:solidFill>
                  <a:schemeClr val="bg1"/>
                </a:solidFill>
                <a:latin typeface="Trebuchet MS" panose="020B0603020202020204" pitchFamily="34" charset="0"/>
              </a:rPr>
              <a:t>Biudžeto programų uždavinių tipai ir formavimo principai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FA96D6-05C0-4070-A681-2F90AA7043FB}"/>
              </a:ext>
            </a:extLst>
          </p:cNvPr>
          <p:cNvSpPr txBox="1"/>
          <p:nvPr/>
        </p:nvSpPr>
        <p:spPr>
          <a:xfrm>
            <a:off x="179173" y="1425438"/>
            <a:ext cx="8785654" cy="4637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Biudžeto programų uždaviniai skirstomi</a:t>
            </a:r>
            <a:r>
              <a:rPr lang="lt-LT" dirty="0">
                <a:solidFill>
                  <a:srgbClr val="FF0000"/>
                </a:solidFill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į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pažangos ir tęstinės veiklos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Pažangos uždaviniai 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į SVP programas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perkeliami iš nacionalinių PP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, o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tęstinės veiklos uždavinius formuoja pati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įstaiga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, rengdama SVP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Tęstinės veiklos uždaviniai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 turi būti </a:t>
            </a:r>
            <a:r>
              <a:rPr lang="lt-LT" sz="18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orientuoti į vykdomos veiklos ar atliekamos funkcijos tęstinumą</a:t>
            </a:r>
            <a:r>
              <a:rPr lang="lt-LT" sz="18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Programų uždaviniams priskiriamos priemonės: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b="1" dirty="0">
                <a:ea typeface="Cambria" panose="02040503050406030204" pitchFamily="18" charset="0"/>
                <a:cs typeface="DokChampa" panose="020B0604020202020204" pitchFamily="34" charset="-34"/>
              </a:rPr>
              <a:t>Pažangos uždaviniams </a:t>
            </a: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gali būti priskiriamos </a:t>
            </a:r>
            <a:r>
              <a:rPr lang="lt-LT" sz="1700" b="1" dirty="0">
                <a:ea typeface="Cambria" panose="02040503050406030204" pitchFamily="18" charset="0"/>
                <a:cs typeface="DokChampa" panose="020B0604020202020204" pitchFamily="34" charset="-34"/>
              </a:rPr>
              <a:t>TIK pažangos priemonės IR susijusios tęstinės veiklos priemonės</a:t>
            </a: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Tęstinės veiklos uždaviniams </a:t>
            </a:r>
            <a:r>
              <a:rPr lang="lt-LT" sz="1700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gali būti </a:t>
            </a: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priskiriamos </a:t>
            </a:r>
            <a:r>
              <a:rPr lang="lt-LT" sz="17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TIK tęstinės veiklos priemonės</a:t>
            </a: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1347470" lvl="2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b="1" dirty="0">
                <a:effectLst/>
                <a:ea typeface="Cambria" panose="02040503050406030204" pitchFamily="18" charset="0"/>
                <a:cs typeface="DokChampa" panose="020B0604020202020204" pitchFamily="34" charset="-34"/>
              </a:rPr>
              <a:t>Pervedimų priemonės </a:t>
            </a: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uždaviniams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nepriskiriamos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.</a:t>
            </a:r>
            <a:endParaRPr lang="lt-LT" sz="1700" dirty="0">
              <a:effectLst/>
              <a:ea typeface="Cambria" panose="02040503050406030204" pitchFamily="18" charset="0"/>
              <a:cs typeface="DokChampa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3138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630195" y="440821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600" dirty="0">
                <a:solidFill>
                  <a:schemeClr val="bg1"/>
                </a:solidFill>
                <a:latin typeface="Trebuchet MS" panose="020B0603020202020204" pitchFamily="34" charset="0"/>
              </a:rPr>
              <a:t>Biudžeto programų priemonių tipai ir formavimo principai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D4498-AF82-4233-A12D-EE90EA7678C5}"/>
              </a:ext>
            </a:extLst>
          </p:cNvPr>
          <p:cNvSpPr txBox="1"/>
          <p:nvPr/>
        </p:nvSpPr>
        <p:spPr>
          <a:xfrm>
            <a:off x="115410" y="1312816"/>
            <a:ext cx="8913180" cy="123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Biudžeto programų priemonės skirstomos</a:t>
            </a:r>
            <a:r>
              <a:rPr lang="lt-LT" dirty="0">
                <a:solidFill>
                  <a:srgbClr val="FF0000"/>
                </a:solidFill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į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pažangos, tęstinės veiklos ir pervedimų priemones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DDF2F-DF08-4CC4-AF97-1C123F651948}"/>
              </a:ext>
            </a:extLst>
          </p:cNvPr>
          <p:cNvSpPr txBox="1"/>
          <p:nvPr/>
        </p:nvSpPr>
        <p:spPr>
          <a:xfrm>
            <a:off x="115410" y="2531355"/>
            <a:ext cx="7838982" cy="147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307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Pažangos priemonės gali būti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: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Piniginės pažangos priemonės;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Nepiniginės pažangos priemonės;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Pažangos priemonės, kuriose planuojamos dotacijos savivaldybėms.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15B66F-F38C-45FE-B365-E42EA9B70ACC}"/>
              </a:ext>
            </a:extLst>
          </p:cNvPr>
          <p:cNvSpPr txBox="1"/>
          <p:nvPr/>
        </p:nvSpPr>
        <p:spPr>
          <a:xfrm>
            <a:off x="230820" y="4161064"/>
            <a:ext cx="7998780" cy="1827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307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Tęstinės veiklos priemonės gali būti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: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Piniginės tęstinės veiklos priemonės;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Nepiniginės tęstinės veiklos priemonės;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Tęstinės veiklos priemonės, kuriose planuojamos dotacijos savivaldybėms;</a:t>
            </a:r>
          </a:p>
          <a:p>
            <a:pPr marL="890270" lvl="1" indent="-342900" algn="just">
              <a:lnSpc>
                <a:spcPct val="115000"/>
              </a:lnSpc>
              <a:spcAft>
                <a:spcPts val="400"/>
              </a:spcAft>
              <a:buFont typeface="Wingdings" panose="05000000000000000000" pitchFamily="2" charset="2"/>
              <a:buChar char="Ø"/>
              <a:tabLst>
                <a:tab pos="90170" algn="l"/>
                <a:tab pos="212090" algn="l"/>
              </a:tabLst>
            </a:pPr>
            <a:r>
              <a:rPr lang="lt-LT" sz="1700" dirty="0">
                <a:ea typeface="Cambria" panose="02040503050406030204" pitchFamily="18" charset="0"/>
                <a:cs typeface="DokChampa" panose="020B0604020202020204" pitchFamily="34" charset="-34"/>
              </a:rPr>
              <a:t>Tęstinės veiklos pereinamojo laikotarpio priemonės.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47258C-74D5-4258-9822-7F464CD11259}"/>
              </a:ext>
            </a:extLst>
          </p:cNvPr>
          <p:cNvSpPr txBox="1"/>
          <p:nvPr/>
        </p:nvSpPr>
        <p:spPr>
          <a:xfrm>
            <a:off x="115410" y="5980011"/>
            <a:ext cx="8913180" cy="710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75920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Pažangos priemonės į SVP perkeliamos iš nacionalinių PP, o tęstinės veiklos ir pervedimų priemones formuoja pati SVP rengianti įstaiga.</a:t>
            </a:r>
          </a:p>
        </p:txBody>
      </p:sp>
    </p:spTree>
    <p:extLst>
      <p:ext uri="{BB962C8B-B14F-4D97-AF65-F5344CB8AC3E}">
        <p14:creationId xmlns:p14="http://schemas.microsoft.com/office/powerpoint/2010/main" val="2081629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768947" y="407622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600" dirty="0">
                <a:solidFill>
                  <a:schemeClr val="bg1"/>
                </a:solidFill>
                <a:latin typeface="Trebuchet MS" panose="020B0603020202020204" pitchFamily="34" charset="0"/>
              </a:rPr>
              <a:t>Biudžeto programų stebėsenos rodiklių nustatymo principai (1)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D4498-AF82-4233-A12D-EE90EA7678C5}"/>
              </a:ext>
            </a:extLst>
          </p:cNvPr>
          <p:cNvSpPr txBox="1"/>
          <p:nvPr/>
        </p:nvSpPr>
        <p:spPr>
          <a:xfrm>
            <a:off x="115410" y="1452931"/>
            <a:ext cx="8913180" cy="5405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Svarbiausios naujovės: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Stebėsenos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rodikliai ir jų siektinos reikšmės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nustatomos 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kiekvienam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 programos uždaviniui ir 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kiekvienai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 programos priemonei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(išskyrus pervedimų priemones);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P</a:t>
            </a:r>
            <a:r>
              <a:rPr lang="lt-LT" sz="1800" dirty="0">
                <a:solidFill>
                  <a:srgbClr val="000000"/>
                </a:solidFill>
                <a:cs typeface="Calibri" panose="020F0502020204030204" pitchFamily="34" charset="0"/>
              </a:rPr>
              <a:t>rogramų uždavinių ir priemonių stebėsenai </a:t>
            </a:r>
            <a:r>
              <a:rPr lang="lt-LT" sz="1800" b="1" dirty="0">
                <a:solidFill>
                  <a:srgbClr val="000000"/>
                </a:solidFill>
                <a:cs typeface="Calibri" panose="020F0502020204030204" pitchFamily="34" charset="0"/>
              </a:rPr>
              <a:t>nebegali būti naudojami produkto rodikliai</a:t>
            </a:r>
            <a:r>
              <a:rPr lang="lt-LT" b="1" dirty="0">
                <a:solidFill>
                  <a:srgbClr val="000000"/>
                </a:solidFill>
                <a:cs typeface="Calibri" panose="020F0502020204030204" pitchFamily="34" charset="0"/>
              </a:rPr>
              <a:t>:</a:t>
            </a:r>
            <a:endParaRPr lang="lt-LT" sz="18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sz="18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sz="18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sz="18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sz="200" dirty="0">
              <a:ea typeface="Cambria" panose="02040503050406030204" pitchFamily="18" charset="0"/>
              <a:cs typeface="DokChampa" panose="020B0604020202020204" pitchFamily="34" charset="-34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Rodikliai, skirti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pažangos uždaviniams ir pažangos priemonėms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matuoti,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perkeliami iš nacionalinių PP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Tęstinės veiklos uždaviniams ir tęstinės veiklos priemonėms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rodiklius </a:t>
            </a: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nustato pati SVP rengianti įstaiga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.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33861DC-921D-4C80-A9E2-798158154C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646825"/>
              </p:ext>
            </p:extLst>
          </p:nvPr>
        </p:nvGraphicFramePr>
        <p:xfrm>
          <a:off x="540327" y="3124202"/>
          <a:ext cx="8229600" cy="2141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01463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lt-LT" sz="2400" b="1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</a:rPr>
              <a:t>MAKROEKONOMINIS MODELIAVIMAS</a:t>
            </a:r>
          </a:p>
        </p:txBody>
      </p:sp>
      <p:sp>
        <p:nvSpPr>
          <p:cNvPr id="9" name="Stačiakampis 6"/>
          <p:cNvSpPr/>
          <p:nvPr/>
        </p:nvSpPr>
        <p:spPr>
          <a:xfrm>
            <a:off x="0" y="393405"/>
            <a:ext cx="9144000" cy="893135"/>
          </a:xfrm>
          <a:prstGeom prst="rect">
            <a:avLst/>
          </a:prstGeom>
          <a:solidFill>
            <a:srgbClr val="2C40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Pavadinimas 1"/>
          <p:cNvSpPr txBox="1">
            <a:spLocks/>
          </p:cNvSpPr>
          <p:nvPr/>
        </p:nvSpPr>
        <p:spPr>
          <a:xfrm>
            <a:off x="768947" y="407622"/>
            <a:ext cx="8144233" cy="538099"/>
          </a:xfrm>
          <a:prstGeom prst="rect">
            <a:avLst/>
          </a:prstGeom>
          <a:solidFill>
            <a:srgbClr val="2C4058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lt-LT" sz="2600" dirty="0">
                <a:solidFill>
                  <a:schemeClr val="bg1"/>
                </a:solidFill>
                <a:latin typeface="Trebuchet MS" panose="020B0603020202020204" pitchFamily="34" charset="0"/>
              </a:rPr>
              <a:t>Biudžeto programų stebėsenos rodiklių nustatymo principai (2)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D4498-AF82-4233-A12D-EE90EA7678C5}"/>
              </a:ext>
            </a:extLst>
          </p:cNvPr>
          <p:cNvSpPr txBox="1"/>
          <p:nvPr/>
        </p:nvSpPr>
        <p:spPr>
          <a:xfrm>
            <a:off x="115410" y="1300757"/>
            <a:ext cx="8913180" cy="5829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90170" algn="l"/>
                <a:tab pos="212090" algn="l"/>
              </a:tabLst>
            </a:pPr>
            <a:r>
              <a:rPr lang="lt-LT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Stebėsenos rodiklių tipai: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Poveikio (efekto) rodiklis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– rodiklis, kuriuo vertinama nauda, </a:t>
            </a:r>
            <a:r>
              <a:rPr lang="lt-LT" sz="1800" dirty="0">
                <a:ea typeface="Cambria" panose="02040503050406030204" pitchFamily="18" charset="0"/>
                <a:cs typeface="DokChampa" panose="020B0604020202020204" pitchFamily="34" charset="-34"/>
              </a:rPr>
              <a:t>pasiekus tam tikrą veiklos tikslą tenkanti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 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ne tik tiesioginiams programos naudos gavėjams, bet ir visai visuomenei;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Rezultato rodiklis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– rodiklis, kuriuo vertinama nauda 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tiesioginiams naudos gavėjams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 (tiesioginiai rezultatai, darantys įtaką poveikio rodiklių pasiekimui);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Veiklos efektyvumo rodiklis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– rodiklis, kuriuo vertinamas 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išteklių ir sukurtų produktų ar pasiektų rezultatų santykis:</a:t>
            </a:r>
          </a:p>
          <a:p>
            <a:pPr marL="833120" lvl="1" indent="-285750" algn="just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0170" algn="l"/>
                <a:tab pos="212090" algn="l"/>
              </a:tabLst>
            </a:pPr>
            <a:r>
              <a:rPr lang="lt-LT" sz="1600" dirty="0">
                <a:ea typeface="Cambria" panose="02040503050406030204" pitchFamily="18" charset="0"/>
                <a:cs typeface="DokChampa" panose="020B0604020202020204" pitchFamily="34" charset="-34"/>
              </a:rPr>
              <a:t>Personalo valdymo, dokumentų valdymo;</a:t>
            </a:r>
          </a:p>
          <a:p>
            <a:pPr marL="833120" lvl="1" indent="-285750" algn="just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0170" algn="l"/>
                <a:tab pos="212090" algn="l"/>
              </a:tabLst>
            </a:pPr>
            <a:r>
              <a:rPr lang="lt-LT" sz="1600" dirty="0">
                <a:ea typeface="Cambria" panose="02040503050406030204" pitchFamily="18" charset="0"/>
                <a:cs typeface="DokChampa" panose="020B0604020202020204" pitchFamily="34" charset="-34"/>
              </a:rPr>
              <a:t>Informacinių technologijų infrastruktūros ir vidaus administravimo informacinių sistemų valdymo, finansų valdymo ir apskaitos;</a:t>
            </a:r>
          </a:p>
          <a:p>
            <a:pPr marL="833120" lvl="1" indent="-285750" algn="just">
              <a:lnSpc>
                <a:spcPct val="115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90170" algn="l"/>
                <a:tab pos="212090" algn="l"/>
              </a:tabLst>
            </a:pPr>
            <a:r>
              <a:rPr lang="lt-LT" sz="1600" dirty="0">
                <a:ea typeface="Cambria" panose="02040503050406030204" pitchFamily="18" charset="0"/>
                <a:cs typeface="DokChampa" panose="020B0604020202020204" pitchFamily="34" charset="-34"/>
              </a:rPr>
              <a:t>Valstybės nekilnojamojo turto valdymo,  teisėkūros;</a:t>
            </a:r>
          </a:p>
          <a:p>
            <a:pPr marL="833120" lvl="1" indent="-28575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90170" algn="l"/>
                <a:tab pos="212090" algn="l"/>
              </a:tabLst>
            </a:pPr>
            <a:r>
              <a:rPr lang="lt-LT" sz="1600" dirty="0">
                <a:ea typeface="Cambria" panose="02040503050406030204" pitchFamily="18" charset="0"/>
                <a:cs typeface="DokChampa" panose="020B0604020202020204" pitchFamily="34" charset="-34"/>
              </a:rPr>
              <a:t>Viešųjų pirkimų vykdymo, tarnybinių administracinės paskirties lengvųjų automobilių ūkio valdymo ir priežiūros.</a:t>
            </a: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r>
              <a:rPr lang="lt-LT" b="1" dirty="0">
                <a:ea typeface="Cambria" panose="02040503050406030204" pitchFamily="18" charset="0"/>
                <a:cs typeface="DokChampa" panose="020B0604020202020204" pitchFamily="34" charset="-34"/>
              </a:rPr>
              <a:t>Produkto rodiklis </a:t>
            </a:r>
            <a:r>
              <a:rPr lang="lt-LT" dirty="0">
                <a:ea typeface="Cambria" panose="02040503050406030204" pitchFamily="18" charset="0"/>
                <a:cs typeface="DokChampa" panose="020B0604020202020204" pitchFamily="34" charset="-34"/>
              </a:rPr>
              <a:t>– rodiklis, kuriuo vertinamas </a:t>
            </a:r>
            <a:r>
              <a:rPr lang="lt-LT" u="sng" dirty="0">
                <a:ea typeface="Cambria" panose="02040503050406030204" pitchFamily="18" charset="0"/>
                <a:cs typeface="DokChampa" panose="020B0604020202020204" pitchFamily="34" charset="-34"/>
              </a:rPr>
              <a:t>projekto veiklų įgyvendinimas.</a:t>
            </a:r>
            <a:endParaRPr lang="lt-LT" dirty="0">
              <a:ea typeface="Cambria" panose="02040503050406030204" pitchFamily="18" charset="0"/>
              <a:cs typeface="DokChampa" panose="020B0604020202020204" pitchFamily="34" charset="-34"/>
            </a:endParaRPr>
          </a:p>
          <a:p>
            <a:pPr marL="43307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0170" algn="l"/>
                <a:tab pos="212090" algn="l"/>
              </a:tabLst>
            </a:pPr>
            <a:endParaRPr lang="lt-LT" b="1" dirty="0">
              <a:ea typeface="Cambria" panose="02040503050406030204" pitchFamily="18" charset="0"/>
              <a:cs typeface="DokChampa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13535695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Pasirinktinis 13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127DAB"/>
      </a:accent4>
      <a:accent5>
        <a:srgbClr val="2E4058"/>
      </a:accent5>
      <a:accent6>
        <a:srgbClr val="D2232A"/>
      </a:accent6>
      <a:hlink>
        <a:srgbClr val="5F5F5F"/>
      </a:hlink>
      <a:folHlink>
        <a:srgbClr val="919191"/>
      </a:folHlink>
    </a:clrScheme>
    <a:fontScheme name="„Office“ 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„Office“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9312</TotalTime>
  <Words>1465</Words>
  <Application>Microsoft Office PowerPoint</Application>
  <PresentationFormat>On-screen Show (4:3)</PresentationFormat>
  <Paragraphs>213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Times New Roman</vt:lpstr>
      <vt:lpstr>Trebuchet MS</vt:lpstr>
      <vt:lpstr>Wingdings</vt:lpstr>
      <vt:lpstr>„Office“ tema</vt:lpstr>
      <vt:lpstr>Strateginių veiklos planų, vadovaujantis naująja Strateginio valdymo metodika, rengimo mokymai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  <vt:lpstr>MAKROEKONOMINIS MODELIAVIMAS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Lyčių lygybės mokymų ir proaktyvių veiksmų, organizuotų įgyvendinant 2007–2013 M. Žmogiškųjų išteklių plėtros veiksmų programos I prioriteto priemones, efektyvumo, rezultatyvumo ir poveikio vertinimas</dc:title>
  <dc:creator>Microsoft account</dc:creator>
  <cp:lastModifiedBy>Aušra Šilinskienė</cp:lastModifiedBy>
  <cp:revision>732</cp:revision>
  <dcterms:created xsi:type="dcterms:W3CDTF">2016-07-01T01:34:45Z</dcterms:created>
  <dcterms:modified xsi:type="dcterms:W3CDTF">2021-02-11T15:04:02Z</dcterms:modified>
</cp:coreProperties>
</file>